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589" r:id="rId4"/>
    <p:sldId id="590" r:id="rId5"/>
    <p:sldId id="591" r:id="rId6"/>
    <p:sldId id="592" r:id="rId7"/>
    <p:sldId id="593" r:id="rId8"/>
    <p:sldId id="594" r:id="rId9"/>
    <p:sldId id="595" r:id="rId10"/>
    <p:sldId id="596" r:id="rId11"/>
    <p:sldId id="597" r:id="rId12"/>
    <p:sldId id="261" r:id="rId13"/>
    <p:sldId id="569" r:id="rId14"/>
    <p:sldId id="262" r:id="rId15"/>
    <p:sldId id="571" r:id="rId16"/>
    <p:sldId id="551" r:id="rId17"/>
    <p:sldId id="541" r:id="rId18"/>
    <p:sldId id="542" r:id="rId19"/>
    <p:sldId id="536" r:id="rId20"/>
    <p:sldId id="540" r:id="rId21"/>
    <p:sldId id="538" r:id="rId22"/>
    <p:sldId id="563" r:id="rId23"/>
    <p:sldId id="562" r:id="rId24"/>
    <p:sldId id="552" r:id="rId25"/>
    <p:sldId id="577" r:id="rId26"/>
    <p:sldId id="581" r:id="rId27"/>
    <p:sldId id="582" r:id="rId28"/>
    <p:sldId id="583" r:id="rId29"/>
    <p:sldId id="584" r:id="rId30"/>
    <p:sldId id="585" r:id="rId31"/>
    <p:sldId id="586" r:id="rId32"/>
    <p:sldId id="587" r:id="rId33"/>
    <p:sldId id="588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2" autoAdjust="0"/>
    <p:restoredTop sz="94660"/>
  </p:normalViewPr>
  <p:slideViewPr>
    <p:cSldViewPr snapToGrid="0">
      <p:cViewPr varScale="1">
        <p:scale>
          <a:sx n="99" d="100"/>
          <a:sy n="99" d="100"/>
        </p:scale>
        <p:origin x="6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E24F6E-3EC3-4915-A8ED-38E457FC0F7A}" type="doc">
      <dgm:prSet loTypeId="urn:microsoft.com/office/officeart/2005/8/layout/hierarchy3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A245D2AB-EB5D-4BC3-B7B1-E8E14A8F4086}">
      <dgm:prSet phldrT="[Текст]"/>
      <dgm:spPr/>
      <dgm:t>
        <a:bodyPr/>
        <a:lstStyle/>
        <a:p>
          <a:r>
            <a:rPr lang="ru-RU" dirty="0"/>
            <a:t>Электронное обучение</a:t>
          </a:r>
        </a:p>
      </dgm:t>
    </dgm:pt>
    <dgm:pt modelId="{577F6588-C1ED-41FE-B015-9D44F5910B3C}" type="parTrans" cxnId="{7764BE21-4AD1-48B6-B50D-793E7FC75C2A}">
      <dgm:prSet/>
      <dgm:spPr/>
      <dgm:t>
        <a:bodyPr/>
        <a:lstStyle/>
        <a:p>
          <a:endParaRPr lang="ru-RU"/>
        </a:p>
      </dgm:t>
    </dgm:pt>
    <dgm:pt modelId="{2B95D7EE-9AD5-4F8F-AECC-8EFCD997BFC9}" type="sibTrans" cxnId="{7764BE21-4AD1-48B6-B50D-793E7FC75C2A}">
      <dgm:prSet/>
      <dgm:spPr/>
      <dgm:t>
        <a:bodyPr/>
        <a:lstStyle/>
        <a:p>
          <a:endParaRPr lang="ru-RU"/>
        </a:p>
      </dgm:t>
    </dgm:pt>
    <dgm:pt modelId="{839CC4AE-2067-4753-BA56-D68E0AC8CAF8}">
      <dgm:prSet phldrT="[Текст]"/>
      <dgm:spPr/>
      <dgm:t>
        <a:bodyPr/>
        <a:lstStyle/>
        <a:p>
          <a:r>
            <a:rPr kumimoji="0" lang="ru-RU" altLang="ru-RU" b="0" i="0" u="none" strike="noStrike" cap="none" normalizeH="0" baseline="0" dirty="0">
              <a:ln/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Это организация образовательной деятельности (</a:t>
          </a:r>
          <a:r>
            <a:rPr lang="ru-RU" b="1" dirty="0">
              <a:highlight>
                <a:srgbClr val="FFFF00"/>
              </a:highlight>
            </a:rPr>
            <a:t>деятельность </a:t>
          </a:r>
          <a:r>
            <a:rPr lang="ru-RU" dirty="0">
              <a:highlight>
                <a:srgbClr val="FFFF00"/>
              </a:highlight>
            </a:rPr>
            <a:t>по реализации образовательных программ</a:t>
          </a:r>
          <a:r>
            <a:rPr lang="ru-RU" dirty="0"/>
            <a:t>)</a:t>
          </a:r>
          <a:r>
            <a:rPr kumimoji="0" lang="ru-RU" altLang="ru-RU" b="0" i="0" u="none" strike="noStrike" cap="none" normalizeH="0" baseline="0" dirty="0">
              <a:ln/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 с применением содержащейся в базах данных информации и обеспечивающих ее обработку информационных технологий, технических средств, а также информационно-телекоммуникационных сетей, обеспечивающих передачу по линиям связи указанной информации, взаимодействие обучающихся и педагогических работников</a:t>
          </a:r>
          <a:endParaRPr lang="ru-RU" dirty="0"/>
        </a:p>
      </dgm:t>
    </dgm:pt>
    <dgm:pt modelId="{51018D76-0D25-482E-8694-BF4ECF78E41E}" type="parTrans" cxnId="{9F4A81FB-88D4-4417-AA6E-FD72CE5DB3A2}">
      <dgm:prSet/>
      <dgm:spPr/>
      <dgm:t>
        <a:bodyPr/>
        <a:lstStyle/>
        <a:p>
          <a:endParaRPr lang="ru-RU"/>
        </a:p>
      </dgm:t>
    </dgm:pt>
    <dgm:pt modelId="{97BE5A77-BA5E-4D97-A797-DEB172E90047}" type="sibTrans" cxnId="{9F4A81FB-88D4-4417-AA6E-FD72CE5DB3A2}">
      <dgm:prSet/>
      <dgm:spPr/>
      <dgm:t>
        <a:bodyPr/>
        <a:lstStyle/>
        <a:p>
          <a:endParaRPr lang="ru-RU"/>
        </a:p>
      </dgm:t>
    </dgm:pt>
    <dgm:pt modelId="{3B38C336-F662-4B04-AEBF-190A9882F6E2}">
      <dgm:prSet phldrT="[Текст]"/>
      <dgm:spPr/>
      <dgm:t>
        <a:bodyPr/>
        <a:lstStyle/>
        <a:p>
          <a:r>
            <a:rPr lang="ru-RU" dirty="0"/>
            <a:t>Дистанционное обучение</a:t>
          </a:r>
        </a:p>
      </dgm:t>
    </dgm:pt>
    <dgm:pt modelId="{43054621-C653-4CCE-A577-0BFB66F4F2A7}" type="parTrans" cxnId="{9409A182-2AEC-4337-8207-FAB93D58C5DC}">
      <dgm:prSet/>
      <dgm:spPr/>
      <dgm:t>
        <a:bodyPr/>
        <a:lstStyle/>
        <a:p>
          <a:endParaRPr lang="ru-RU"/>
        </a:p>
      </dgm:t>
    </dgm:pt>
    <dgm:pt modelId="{A4F4252C-1387-4BA7-BA8A-9952C2352ECE}" type="sibTrans" cxnId="{9409A182-2AEC-4337-8207-FAB93D58C5DC}">
      <dgm:prSet/>
      <dgm:spPr/>
      <dgm:t>
        <a:bodyPr/>
        <a:lstStyle/>
        <a:p>
          <a:endParaRPr lang="ru-RU"/>
        </a:p>
      </dgm:t>
    </dgm:pt>
    <dgm:pt modelId="{CC6B6C8C-8ABB-456D-816B-D3C7915C60DF}">
      <dgm:prSet phldrT="[Текст]" custT="1"/>
      <dgm:spPr/>
      <dgm:t>
        <a:bodyPr/>
        <a:lstStyle/>
        <a:p>
          <a:r>
            <a:rPr kumimoji="0" lang="ru-RU" altLang="ru-RU" sz="1600" b="0" i="0" u="none" strike="noStrike" cap="none" normalizeH="0" baseline="0" dirty="0">
              <a:ln/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Это </a:t>
          </a:r>
          <a:r>
            <a:rPr kumimoji="0" lang="ru-RU" altLang="ru-RU" sz="1600" b="0" i="0" u="none" strike="noStrike" cap="none" normalizeH="0" baseline="0" dirty="0">
              <a:ln/>
              <a:effectLst/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образовательные </a:t>
          </a:r>
          <a:r>
            <a:rPr kumimoji="0" lang="ru-RU" altLang="ru-RU" sz="1600" b="1" i="0" u="none" strike="noStrike" cap="none" normalizeH="0" baseline="0" dirty="0">
              <a:ln/>
              <a:effectLst/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технологии</a:t>
          </a:r>
          <a:r>
            <a:rPr kumimoji="0" lang="ru-RU" altLang="ru-RU" sz="1600" b="0" i="0" u="none" strike="noStrike" cap="none" normalizeH="0" baseline="0" dirty="0">
              <a:ln/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, реализуемые с применением информационно-телекоммуникационных сетей при опосредованном (на расстоянии) взаимодействии обучающихся и педагогических работников</a:t>
          </a:r>
          <a:endParaRPr lang="ru-RU" sz="1600" dirty="0"/>
        </a:p>
      </dgm:t>
    </dgm:pt>
    <dgm:pt modelId="{E7C01C0F-CEB2-4F71-B9FA-06AB52251C56}" type="parTrans" cxnId="{5C56C454-E9A4-4502-B47C-5C3E6A45D44E}">
      <dgm:prSet/>
      <dgm:spPr/>
      <dgm:t>
        <a:bodyPr/>
        <a:lstStyle/>
        <a:p>
          <a:endParaRPr lang="ru-RU"/>
        </a:p>
      </dgm:t>
    </dgm:pt>
    <dgm:pt modelId="{94E78FBB-7869-4F7F-BC8D-EA8F0CC755D2}" type="sibTrans" cxnId="{5C56C454-E9A4-4502-B47C-5C3E6A45D44E}">
      <dgm:prSet/>
      <dgm:spPr/>
      <dgm:t>
        <a:bodyPr/>
        <a:lstStyle/>
        <a:p>
          <a:endParaRPr lang="ru-RU"/>
        </a:p>
      </dgm:t>
    </dgm:pt>
    <dgm:pt modelId="{92AA86A8-B9B3-4E3D-BAD0-8E8934DCB1E1}" type="pres">
      <dgm:prSet presAssocID="{AFE24F6E-3EC3-4915-A8ED-38E457FC0F7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4CA796E-26F1-4ABA-9A05-0FE0CE527F2F}" type="pres">
      <dgm:prSet presAssocID="{A245D2AB-EB5D-4BC3-B7B1-E8E14A8F4086}" presName="root" presStyleCnt="0"/>
      <dgm:spPr/>
    </dgm:pt>
    <dgm:pt modelId="{44008D1E-ECBD-4C11-BFE4-2CFDB1C11ABE}" type="pres">
      <dgm:prSet presAssocID="{A245D2AB-EB5D-4BC3-B7B1-E8E14A8F4086}" presName="rootComposite" presStyleCnt="0"/>
      <dgm:spPr/>
    </dgm:pt>
    <dgm:pt modelId="{5A325913-06FD-4BB4-908B-68CA4DB2E2EA}" type="pres">
      <dgm:prSet presAssocID="{A245D2AB-EB5D-4BC3-B7B1-E8E14A8F4086}" presName="rootText" presStyleLbl="node1" presStyleIdx="0" presStyleCnt="2"/>
      <dgm:spPr/>
    </dgm:pt>
    <dgm:pt modelId="{29DC5C28-787A-4A0E-9227-4B2F37DDEF27}" type="pres">
      <dgm:prSet presAssocID="{A245D2AB-EB5D-4BC3-B7B1-E8E14A8F4086}" presName="rootConnector" presStyleLbl="node1" presStyleIdx="0" presStyleCnt="2"/>
      <dgm:spPr/>
    </dgm:pt>
    <dgm:pt modelId="{99E4C655-AA4E-4178-8B1F-179AE9C49F0A}" type="pres">
      <dgm:prSet presAssocID="{A245D2AB-EB5D-4BC3-B7B1-E8E14A8F4086}" presName="childShape" presStyleCnt="0"/>
      <dgm:spPr/>
    </dgm:pt>
    <dgm:pt modelId="{05EDE50A-6E93-40B9-83EE-2E3FD664820C}" type="pres">
      <dgm:prSet presAssocID="{51018D76-0D25-482E-8694-BF4ECF78E41E}" presName="Name13" presStyleLbl="parChTrans1D2" presStyleIdx="0" presStyleCnt="2"/>
      <dgm:spPr/>
    </dgm:pt>
    <dgm:pt modelId="{BED5AB72-CBD0-4A61-93F7-7010A33C0D0D}" type="pres">
      <dgm:prSet presAssocID="{839CC4AE-2067-4753-BA56-D68E0AC8CAF8}" presName="childText" presStyleLbl="bgAcc1" presStyleIdx="0" presStyleCnt="2">
        <dgm:presLayoutVars>
          <dgm:bulletEnabled val="1"/>
        </dgm:presLayoutVars>
      </dgm:prSet>
      <dgm:spPr/>
    </dgm:pt>
    <dgm:pt modelId="{79989164-D750-40AB-9006-A3BA99DC3574}" type="pres">
      <dgm:prSet presAssocID="{3B38C336-F662-4B04-AEBF-190A9882F6E2}" presName="root" presStyleCnt="0"/>
      <dgm:spPr/>
    </dgm:pt>
    <dgm:pt modelId="{223F2568-73D3-43D8-A1DF-6768A70979CE}" type="pres">
      <dgm:prSet presAssocID="{3B38C336-F662-4B04-AEBF-190A9882F6E2}" presName="rootComposite" presStyleCnt="0"/>
      <dgm:spPr/>
    </dgm:pt>
    <dgm:pt modelId="{77DCF471-F187-4029-A41A-B837ACB37BA8}" type="pres">
      <dgm:prSet presAssocID="{3B38C336-F662-4B04-AEBF-190A9882F6E2}" presName="rootText" presStyleLbl="node1" presStyleIdx="1" presStyleCnt="2"/>
      <dgm:spPr/>
    </dgm:pt>
    <dgm:pt modelId="{E9E3E71C-6728-40FF-8523-B035ED24B444}" type="pres">
      <dgm:prSet presAssocID="{3B38C336-F662-4B04-AEBF-190A9882F6E2}" presName="rootConnector" presStyleLbl="node1" presStyleIdx="1" presStyleCnt="2"/>
      <dgm:spPr/>
    </dgm:pt>
    <dgm:pt modelId="{B4C22DAD-7CD2-42A0-B9C5-72C261EEE799}" type="pres">
      <dgm:prSet presAssocID="{3B38C336-F662-4B04-AEBF-190A9882F6E2}" presName="childShape" presStyleCnt="0"/>
      <dgm:spPr/>
    </dgm:pt>
    <dgm:pt modelId="{926CD534-5410-42BB-95A1-6AFD67AC5AAA}" type="pres">
      <dgm:prSet presAssocID="{E7C01C0F-CEB2-4F71-B9FA-06AB52251C56}" presName="Name13" presStyleLbl="parChTrans1D2" presStyleIdx="1" presStyleCnt="2"/>
      <dgm:spPr/>
    </dgm:pt>
    <dgm:pt modelId="{09F59966-7C70-4376-B217-EB574845AA8F}" type="pres">
      <dgm:prSet presAssocID="{CC6B6C8C-8ABB-456D-816B-D3C7915C60DF}" presName="childText" presStyleLbl="bgAcc1" presStyleIdx="1" presStyleCnt="2">
        <dgm:presLayoutVars>
          <dgm:bulletEnabled val="1"/>
        </dgm:presLayoutVars>
      </dgm:prSet>
      <dgm:spPr/>
    </dgm:pt>
  </dgm:ptLst>
  <dgm:cxnLst>
    <dgm:cxn modelId="{1B25A416-FEFB-4086-8532-7C52FEF60DEC}" type="presOf" srcId="{3B38C336-F662-4B04-AEBF-190A9882F6E2}" destId="{E9E3E71C-6728-40FF-8523-B035ED24B444}" srcOrd="1" destOrd="0" presId="urn:microsoft.com/office/officeart/2005/8/layout/hierarchy3"/>
    <dgm:cxn modelId="{7764BE21-4AD1-48B6-B50D-793E7FC75C2A}" srcId="{AFE24F6E-3EC3-4915-A8ED-38E457FC0F7A}" destId="{A245D2AB-EB5D-4BC3-B7B1-E8E14A8F4086}" srcOrd="0" destOrd="0" parTransId="{577F6588-C1ED-41FE-B015-9D44F5910B3C}" sibTransId="{2B95D7EE-9AD5-4F8F-AECC-8EFCD997BFC9}"/>
    <dgm:cxn modelId="{611AF13C-B90E-4880-B01D-F8A06C9169E0}" type="presOf" srcId="{A245D2AB-EB5D-4BC3-B7B1-E8E14A8F4086}" destId="{5A325913-06FD-4BB4-908B-68CA4DB2E2EA}" srcOrd="0" destOrd="0" presId="urn:microsoft.com/office/officeart/2005/8/layout/hierarchy3"/>
    <dgm:cxn modelId="{B8002F62-7580-4E6D-93D1-E34B9F3F8335}" type="presOf" srcId="{E7C01C0F-CEB2-4F71-B9FA-06AB52251C56}" destId="{926CD534-5410-42BB-95A1-6AFD67AC5AAA}" srcOrd="0" destOrd="0" presId="urn:microsoft.com/office/officeart/2005/8/layout/hierarchy3"/>
    <dgm:cxn modelId="{27C27C48-F6EF-4389-B7E7-805B9A7504D5}" type="presOf" srcId="{51018D76-0D25-482E-8694-BF4ECF78E41E}" destId="{05EDE50A-6E93-40B9-83EE-2E3FD664820C}" srcOrd="0" destOrd="0" presId="urn:microsoft.com/office/officeart/2005/8/layout/hierarchy3"/>
    <dgm:cxn modelId="{5AED3670-4C7B-4A6F-878C-DBB4EE2C69D4}" type="presOf" srcId="{AFE24F6E-3EC3-4915-A8ED-38E457FC0F7A}" destId="{92AA86A8-B9B3-4E3D-BAD0-8E8934DCB1E1}" srcOrd="0" destOrd="0" presId="urn:microsoft.com/office/officeart/2005/8/layout/hierarchy3"/>
    <dgm:cxn modelId="{5C56C454-E9A4-4502-B47C-5C3E6A45D44E}" srcId="{3B38C336-F662-4B04-AEBF-190A9882F6E2}" destId="{CC6B6C8C-8ABB-456D-816B-D3C7915C60DF}" srcOrd="0" destOrd="0" parTransId="{E7C01C0F-CEB2-4F71-B9FA-06AB52251C56}" sibTransId="{94E78FBB-7869-4F7F-BC8D-EA8F0CC755D2}"/>
    <dgm:cxn modelId="{9409A182-2AEC-4337-8207-FAB93D58C5DC}" srcId="{AFE24F6E-3EC3-4915-A8ED-38E457FC0F7A}" destId="{3B38C336-F662-4B04-AEBF-190A9882F6E2}" srcOrd="1" destOrd="0" parTransId="{43054621-C653-4CCE-A577-0BFB66F4F2A7}" sibTransId="{A4F4252C-1387-4BA7-BA8A-9952C2352ECE}"/>
    <dgm:cxn modelId="{14B04B89-0545-4ED7-8140-E2EFF24F5637}" type="presOf" srcId="{3B38C336-F662-4B04-AEBF-190A9882F6E2}" destId="{77DCF471-F187-4029-A41A-B837ACB37BA8}" srcOrd="0" destOrd="0" presId="urn:microsoft.com/office/officeart/2005/8/layout/hierarchy3"/>
    <dgm:cxn modelId="{DA6FE294-3303-4828-9BFC-29BD7FAAABE5}" type="presOf" srcId="{CC6B6C8C-8ABB-456D-816B-D3C7915C60DF}" destId="{09F59966-7C70-4376-B217-EB574845AA8F}" srcOrd="0" destOrd="0" presId="urn:microsoft.com/office/officeart/2005/8/layout/hierarchy3"/>
    <dgm:cxn modelId="{3CF81595-3360-49C6-90A3-6C8984BE22B9}" type="presOf" srcId="{839CC4AE-2067-4753-BA56-D68E0AC8CAF8}" destId="{BED5AB72-CBD0-4A61-93F7-7010A33C0D0D}" srcOrd="0" destOrd="0" presId="urn:microsoft.com/office/officeart/2005/8/layout/hierarchy3"/>
    <dgm:cxn modelId="{1EFE4FBC-883A-4091-9EF4-DAE58C121B48}" type="presOf" srcId="{A245D2AB-EB5D-4BC3-B7B1-E8E14A8F4086}" destId="{29DC5C28-787A-4A0E-9227-4B2F37DDEF27}" srcOrd="1" destOrd="0" presId="urn:microsoft.com/office/officeart/2005/8/layout/hierarchy3"/>
    <dgm:cxn modelId="{9F4A81FB-88D4-4417-AA6E-FD72CE5DB3A2}" srcId="{A245D2AB-EB5D-4BC3-B7B1-E8E14A8F4086}" destId="{839CC4AE-2067-4753-BA56-D68E0AC8CAF8}" srcOrd="0" destOrd="0" parTransId="{51018D76-0D25-482E-8694-BF4ECF78E41E}" sibTransId="{97BE5A77-BA5E-4D97-A797-DEB172E90047}"/>
    <dgm:cxn modelId="{9463BD0B-B5F1-4A79-B348-4626AFE54758}" type="presParOf" srcId="{92AA86A8-B9B3-4E3D-BAD0-8E8934DCB1E1}" destId="{E4CA796E-26F1-4ABA-9A05-0FE0CE527F2F}" srcOrd="0" destOrd="0" presId="urn:microsoft.com/office/officeart/2005/8/layout/hierarchy3"/>
    <dgm:cxn modelId="{512DC2B7-7927-40AB-B324-6E1023088DDA}" type="presParOf" srcId="{E4CA796E-26F1-4ABA-9A05-0FE0CE527F2F}" destId="{44008D1E-ECBD-4C11-BFE4-2CFDB1C11ABE}" srcOrd="0" destOrd="0" presId="urn:microsoft.com/office/officeart/2005/8/layout/hierarchy3"/>
    <dgm:cxn modelId="{2CA7DE81-8FA3-460F-8FD7-9227A27B37C2}" type="presParOf" srcId="{44008D1E-ECBD-4C11-BFE4-2CFDB1C11ABE}" destId="{5A325913-06FD-4BB4-908B-68CA4DB2E2EA}" srcOrd="0" destOrd="0" presId="urn:microsoft.com/office/officeart/2005/8/layout/hierarchy3"/>
    <dgm:cxn modelId="{040FB822-86CC-49C1-B6F8-B03774F94ED0}" type="presParOf" srcId="{44008D1E-ECBD-4C11-BFE4-2CFDB1C11ABE}" destId="{29DC5C28-787A-4A0E-9227-4B2F37DDEF27}" srcOrd="1" destOrd="0" presId="urn:microsoft.com/office/officeart/2005/8/layout/hierarchy3"/>
    <dgm:cxn modelId="{565B8E32-F96E-42C1-A13B-1E99B55D0C20}" type="presParOf" srcId="{E4CA796E-26F1-4ABA-9A05-0FE0CE527F2F}" destId="{99E4C655-AA4E-4178-8B1F-179AE9C49F0A}" srcOrd="1" destOrd="0" presId="urn:microsoft.com/office/officeart/2005/8/layout/hierarchy3"/>
    <dgm:cxn modelId="{5DE256B7-2AD6-42A3-9E36-5F9EB1767BD3}" type="presParOf" srcId="{99E4C655-AA4E-4178-8B1F-179AE9C49F0A}" destId="{05EDE50A-6E93-40B9-83EE-2E3FD664820C}" srcOrd="0" destOrd="0" presId="urn:microsoft.com/office/officeart/2005/8/layout/hierarchy3"/>
    <dgm:cxn modelId="{E1B1D938-F27C-48F4-8F89-435D50222462}" type="presParOf" srcId="{99E4C655-AA4E-4178-8B1F-179AE9C49F0A}" destId="{BED5AB72-CBD0-4A61-93F7-7010A33C0D0D}" srcOrd="1" destOrd="0" presId="urn:microsoft.com/office/officeart/2005/8/layout/hierarchy3"/>
    <dgm:cxn modelId="{4749E6DB-1AF4-4847-BF81-6B7F4DF88E9C}" type="presParOf" srcId="{92AA86A8-B9B3-4E3D-BAD0-8E8934DCB1E1}" destId="{79989164-D750-40AB-9006-A3BA99DC3574}" srcOrd="1" destOrd="0" presId="urn:microsoft.com/office/officeart/2005/8/layout/hierarchy3"/>
    <dgm:cxn modelId="{C8BA4078-F5A8-4043-A30A-461B40435EEC}" type="presParOf" srcId="{79989164-D750-40AB-9006-A3BA99DC3574}" destId="{223F2568-73D3-43D8-A1DF-6768A70979CE}" srcOrd="0" destOrd="0" presId="urn:microsoft.com/office/officeart/2005/8/layout/hierarchy3"/>
    <dgm:cxn modelId="{7134EC88-1FDD-41B0-8733-4696315E705E}" type="presParOf" srcId="{223F2568-73D3-43D8-A1DF-6768A70979CE}" destId="{77DCF471-F187-4029-A41A-B837ACB37BA8}" srcOrd="0" destOrd="0" presId="urn:microsoft.com/office/officeart/2005/8/layout/hierarchy3"/>
    <dgm:cxn modelId="{29B836EF-AB85-4D48-8567-86FEC47C38C2}" type="presParOf" srcId="{223F2568-73D3-43D8-A1DF-6768A70979CE}" destId="{E9E3E71C-6728-40FF-8523-B035ED24B444}" srcOrd="1" destOrd="0" presId="urn:microsoft.com/office/officeart/2005/8/layout/hierarchy3"/>
    <dgm:cxn modelId="{AA1FA422-B7FC-4B9F-9D0C-265F1468461F}" type="presParOf" srcId="{79989164-D750-40AB-9006-A3BA99DC3574}" destId="{B4C22DAD-7CD2-42A0-B9C5-72C261EEE799}" srcOrd="1" destOrd="0" presId="urn:microsoft.com/office/officeart/2005/8/layout/hierarchy3"/>
    <dgm:cxn modelId="{C8AF6A66-B460-41E4-94B1-B5132E63D079}" type="presParOf" srcId="{B4C22DAD-7CD2-42A0-B9C5-72C261EEE799}" destId="{926CD534-5410-42BB-95A1-6AFD67AC5AAA}" srcOrd="0" destOrd="0" presId="urn:microsoft.com/office/officeart/2005/8/layout/hierarchy3"/>
    <dgm:cxn modelId="{A0C1AA89-F642-4E7B-8122-A471D9405264}" type="presParOf" srcId="{B4C22DAD-7CD2-42A0-B9C5-72C261EEE799}" destId="{09F59966-7C70-4376-B217-EB574845AA8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7B2522-48F5-4D7C-BD75-EEF4BD6DD190}" type="doc">
      <dgm:prSet loTypeId="urn:microsoft.com/office/officeart/2005/8/layout/cycle7" loCatId="cycle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F580F8F-9AE0-4DF6-9DA5-E87FC84E5E3E}">
      <dgm:prSet phldrT="[Текст]" custT="1"/>
      <dgm:spPr/>
      <dgm:t>
        <a:bodyPr/>
        <a:lstStyle/>
        <a:p>
          <a:r>
            <a:rPr lang="ru-RU" sz="3600" dirty="0"/>
            <a:t>ФЗ-273 «Об образовании»</a:t>
          </a:r>
        </a:p>
      </dgm:t>
    </dgm:pt>
    <dgm:pt modelId="{1AB8090F-5CD2-4DC8-9BE2-4F95CB9DF12C}" type="parTrans" cxnId="{9EDBCC49-7C6E-4630-B85E-979121F4A6F5}">
      <dgm:prSet/>
      <dgm:spPr/>
      <dgm:t>
        <a:bodyPr/>
        <a:lstStyle/>
        <a:p>
          <a:endParaRPr lang="ru-RU" sz="1400"/>
        </a:p>
      </dgm:t>
    </dgm:pt>
    <dgm:pt modelId="{B4B07730-93BF-48D7-B97D-E223AC802F54}" type="sibTrans" cxnId="{9EDBCC49-7C6E-4630-B85E-979121F4A6F5}">
      <dgm:prSet custT="1"/>
      <dgm:spPr/>
      <dgm:t>
        <a:bodyPr/>
        <a:lstStyle/>
        <a:p>
          <a:endParaRPr lang="ru-RU" sz="1400"/>
        </a:p>
      </dgm:t>
    </dgm:pt>
    <dgm:pt modelId="{B72F38FD-79EE-445A-AC8D-D88CD94AFD8E}">
      <dgm:prSet phldrT="[Текст]" custT="1"/>
      <dgm:spPr/>
      <dgm:t>
        <a:bodyPr/>
        <a:lstStyle/>
        <a:p>
          <a:r>
            <a:rPr lang="ru-RU" sz="1400" b="1" dirty="0"/>
            <a:t>Положение</a:t>
          </a:r>
          <a:r>
            <a:rPr lang="ru-RU" sz="1400" dirty="0"/>
            <a:t> об электронном и дистанционном обучении</a:t>
          </a:r>
        </a:p>
      </dgm:t>
    </dgm:pt>
    <dgm:pt modelId="{8B69A212-3660-4F91-9C35-83D83A68B12A}" type="parTrans" cxnId="{00874A34-DEF4-4554-A0E1-C9515CFA91A2}">
      <dgm:prSet/>
      <dgm:spPr/>
      <dgm:t>
        <a:bodyPr/>
        <a:lstStyle/>
        <a:p>
          <a:endParaRPr lang="ru-RU" sz="1400"/>
        </a:p>
      </dgm:t>
    </dgm:pt>
    <dgm:pt modelId="{90D9D211-5783-4032-BEA2-4E158ABD99F4}" type="sibTrans" cxnId="{00874A34-DEF4-4554-A0E1-C9515CFA91A2}">
      <dgm:prSet custT="1"/>
      <dgm:spPr/>
      <dgm:t>
        <a:bodyPr/>
        <a:lstStyle/>
        <a:p>
          <a:endParaRPr lang="ru-RU" sz="1400"/>
        </a:p>
      </dgm:t>
    </dgm:pt>
    <dgm:pt modelId="{3D69FC59-28E3-4B73-AE9E-E39A14625DEC}">
      <dgm:prSet phldrT="[Текст]" custT="1"/>
      <dgm:spPr/>
      <dgm:t>
        <a:bodyPr/>
        <a:lstStyle/>
        <a:p>
          <a:r>
            <a:rPr lang="ru-RU" sz="1400" b="1" dirty="0"/>
            <a:t>ПРИКАЗ № 816 от 23.08.2017 (МИНИСТЕРСТВО ОБРАЗОВАНИЯ И НАУКИ РФ)</a:t>
          </a:r>
        </a:p>
        <a:p>
          <a:r>
            <a:rPr lang="ru-RU" sz="1400" b="1" dirty="0"/>
            <a:t>Об утверждении Порядка применения электронного обучения, дистанционных образовательных технологий при реализации образовательных программ</a:t>
          </a:r>
        </a:p>
      </dgm:t>
    </dgm:pt>
    <dgm:pt modelId="{552B71CE-714C-4CE3-B570-E8E0210B5D24}" type="parTrans" cxnId="{E1068424-B6A4-4D4B-AF1E-1A541A61006D}">
      <dgm:prSet/>
      <dgm:spPr/>
      <dgm:t>
        <a:bodyPr/>
        <a:lstStyle/>
        <a:p>
          <a:endParaRPr lang="ru-RU" sz="1400"/>
        </a:p>
      </dgm:t>
    </dgm:pt>
    <dgm:pt modelId="{3C0F7835-C105-4212-B699-5D3128937091}" type="sibTrans" cxnId="{E1068424-B6A4-4D4B-AF1E-1A541A61006D}">
      <dgm:prSet custT="1"/>
      <dgm:spPr/>
      <dgm:t>
        <a:bodyPr/>
        <a:lstStyle/>
        <a:p>
          <a:endParaRPr lang="ru-RU" sz="1400"/>
        </a:p>
      </dgm:t>
    </dgm:pt>
    <dgm:pt modelId="{5EBDBD00-F542-4124-BC96-41209D1B05D1}" type="pres">
      <dgm:prSet presAssocID="{187B2522-48F5-4D7C-BD75-EEF4BD6DD190}" presName="Name0" presStyleCnt="0">
        <dgm:presLayoutVars>
          <dgm:dir/>
          <dgm:resizeHandles val="exact"/>
        </dgm:presLayoutVars>
      </dgm:prSet>
      <dgm:spPr/>
    </dgm:pt>
    <dgm:pt modelId="{3E06922E-6B30-4D56-817C-B99E1469D4CA}" type="pres">
      <dgm:prSet presAssocID="{FF580F8F-9AE0-4DF6-9DA5-E87FC84E5E3E}" presName="node" presStyleLbl="node1" presStyleIdx="0" presStyleCnt="3" custScaleX="169707" custScaleY="108337">
        <dgm:presLayoutVars>
          <dgm:bulletEnabled val="1"/>
        </dgm:presLayoutVars>
      </dgm:prSet>
      <dgm:spPr/>
    </dgm:pt>
    <dgm:pt modelId="{5473149A-3DFA-425D-AB1A-A5CF32668D0C}" type="pres">
      <dgm:prSet presAssocID="{B4B07730-93BF-48D7-B97D-E223AC802F54}" presName="sibTrans" presStyleLbl="sibTrans2D1" presStyleIdx="0" presStyleCnt="3"/>
      <dgm:spPr/>
    </dgm:pt>
    <dgm:pt modelId="{EA2F784B-A7E7-4437-A5FE-F092BC4EEA11}" type="pres">
      <dgm:prSet presAssocID="{B4B07730-93BF-48D7-B97D-E223AC802F54}" presName="connectorText" presStyleLbl="sibTrans2D1" presStyleIdx="0" presStyleCnt="3"/>
      <dgm:spPr/>
    </dgm:pt>
    <dgm:pt modelId="{26765F63-686F-4372-96F5-DD0FEAF84B69}" type="pres">
      <dgm:prSet presAssocID="{B72F38FD-79EE-445A-AC8D-D88CD94AFD8E}" presName="node" presStyleLbl="node1" presStyleIdx="1" presStyleCnt="3" custScaleX="78145" custScaleY="75627" custRadScaleRad="102115" custRadScaleInc="-21414">
        <dgm:presLayoutVars>
          <dgm:bulletEnabled val="1"/>
        </dgm:presLayoutVars>
      </dgm:prSet>
      <dgm:spPr/>
    </dgm:pt>
    <dgm:pt modelId="{361D0FBF-5A45-4D0B-B28A-B139F88F6DA0}" type="pres">
      <dgm:prSet presAssocID="{90D9D211-5783-4032-BEA2-4E158ABD99F4}" presName="sibTrans" presStyleLbl="sibTrans2D1" presStyleIdx="1" presStyleCnt="3"/>
      <dgm:spPr/>
    </dgm:pt>
    <dgm:pt modelId="{D06961B1-2EF3-4506-AEDA-5425DA0B6973}" type="pres">
      <dgm:prSet presAssocID="{90D9D211-5783-4032-BEA2-4E158ABD99F4}" presName="connectorText" presStyleLbl="sibTrans2D1" presStyleIdx="1" presStyleCnt="3"/>
      <dgm:spPr/>
    </dgm:pt>
    <dgm:pt modelId="{65C964A0-9206-4237-ACE2-4E44AC58C702}" type="pres">
      <dgm:prSet presAssocID="{3D69FC59-28E3-4B73-AE9E-E39A14625DEC}" presName="node" presStyleLbl="node1" presStyleIdx="2" presStyleCnt="3" custScaleX="106983" custScaleY="134577" custRadScaleRad="104151" custRadScaleInc="19682">
        <dgm:presLayoutVars>
          <dgm:bulletEnabled val="1"/>
        </dgm:presLayoutVars>
      </dgm:prSet>
      <dgm:spPr/>
    </dgm:pt>
    <dgm:pt modelId="{073CA6FA-12A4-45CD-9E9B-733D38BB99E7}" type="pres">
      <dgm:prSet presAssocID="{3C0F7835-C105-4212-B699-5D3128937091}" presName="sibTrans" presStyleLbl="sibTrans2D1" presStyleIdx="2" presStyleCnt="3"/>
      <dgm:spPr/>
    </dgm:pt>
    <dgm:pt modelId="{266DED15-976D-4C11-B072-73E00AC97CE4}" type="pres">
      <dgm:prSet presAssocID="{3C0F7835-C105-4212-B699-5D3128937091}" presName="connectorText" presStyleLbl="sibTrans2D1" presStyleIdx="2" presStyleCnt="3"/>
      <dgm:spPr/>
    </dgm:pt>
  </dgm:ptLst>
  <dgm:cxnLst>
    <dgm:cxn modelId="{F29B920A-4EF8-4B17-9200-F8A024654BC3}" type="presOf" srcId="{B4B07730-93BF-48D7-B97D-E223AC802F54}" destId="{EA2F784B-A7E7-4437-A5FE-F092BC4EEA11}" srcOrd="1" destOrd="0" presId="urn:microsoft.com/office/officeart/2005/8/layout/cycle7"/>
    <dgm:cxn modelId="{514AD622-EA96-4F90-AFAF-687670E4561D}" type="presOf" srcId="{FF580F8F-9AE0-4DF6-9DA5-E87FC84E5E3E}" destId="{3E06922E-6B30-4D56-817C-B99E1469D4CA}" srcOrd="0" destOrd="0" presId="urn:microsoft.com/office/officeart/2005/8/layout/cycle7"/>
    <dgm:cxn modelId="{E1068424-B6A4-4D4B-AF1E-1A541A61006D}" srcId="{187B2522-48F5-4D7C-BD75-EEF4BD6DD190}" destId="{3D69FC59-28E3-4B73-AE9E-E39A14625DEC}" srcOrd="2" destOrd="0" parTransId="{552B71CE-714C-4CE3-B570-E8E0210B5D24}" sibTransId="{3C0F7835-C105-4212-B699-5D3128937091}"/>
    <dgm:cxn modelId="{14225230-786B-44B3-B6CD-82630520C2DB}" type="presOf" srcId="{B72F38FD-79EE-445A-AC8D-D88CD94AFD8E}" destId="{26765F63-686F-4372-96F5-DD0FEAF84B69}" srcOrd="0" destOrd="0" presId="urn:microsoft.com/office/officeart/2005/8/layout/cycle7"/>
    <dgm:cxn modelId="{00874A34-DEF4-4554-A0E1-C9515CFA91A2}" srcId="{187B2522-48F5-4D7C-BD75-EEF4BD6DD190}" destId="{B72F38FD-79EE-445A-AC8D-D88CD94AFD8E}" srcOrd="1" destOrd="0" parTransId="{8B69A212-3660-4F91-9C35-83D83A68B12A}" sibTransId="{90D9D211-5783-4032-BEA2-4E158ABD99F4}"/>
    <dgm:cxn modelId="{9EDBCC49-7C6E-4630-B85E-979121F4A6F5}" srcId="{187B2522-48F5-4D7C-BD75-EEF4BD6DD190}" destId="{FF580F8F-9AE0-4DF6-9DA5-E87FC84E5E3E}" srcOrd="0" destOrd="0" parTransId="{1AB8090F-5CD2-4DC8-9BE2-4F95CB9DF12C}" sibTransId="{B4B07730-93BF-48D7-B97D-E223AC802F54}"/>
    <dgm:cxn modelId="{252B9D52-56FB-4B41-B3BC-07C8935DB685}" type="presOf" srcId="{3C0F7835-C105-4212-B699-5D3128937091}" destId="{073CA6FA-12A4-45CD-9E9B-733D38BB99E7}" srcOrd="0" destOrd="0" presId="urn:microsoft.com/office/officeart/2005/8/layout/cycle7"/>
    <dgm:cxn modelId="{2328979E-1C6C-4487-843C-DD30DC9B8075}" type="presOf" srcId="{B4B07730-93BF-48D7-B97D-E223AC802F54}" destId="{5473149A-3DFA-425D-AB1A-A5CF32668D0C}" srcOrd="0" destOrd="0" presId="urn:microsoft.com/office/officeart/2005/8/layout/cycle7"/>
    <dgm:cxn modelId="{80F689B0-BCCA-4F6D-B758-269016323381}" type="presOf" srcId="{3D69FC59-28E3-4B73-AE9E-E39A14625DEC}" destId="{65C964A0-9206-4237-ACE2-4E44AC58C702}" srcOrd="0" destOrd="0" presId="urn:microsoft.com/office/officeart/2005/8/layout/cycle7"/>
    <dgm:cxn modelId="{15A21BB8-B6C1-4007-B940-78529B10B15F}" type="presOf" srcId="{187B2522-48F5-4D7C-BD75-EEF4BD6DD190}" destId="{5EBDBD00-F542-4124-BC96-41209D1B05D1}" srcOrd="0" destOrd="0" presId="urn:microsoft.com/office/officeart/2005/8/layout/cycle7"/>
    <dgm:cxn modelId="{348171BC-D2BA-4270-8A33-609BC9801D2C}" type="presOf" srcId="{90D9D211-5783-4032-BEA2-4E158ABD99F4}" destId="{361D0FBF-5A45-4D0B-B28A-B139F88F6DA0}" srcOrd="0" destOrd="0" presId="urn:microsoft.com/office/officeart/2005/8/layout/cycle7"/>
    <dgm:cxn modelId="{4E983CCE-BDFB-4AF9-9624-919A01B8303C}" type="presOf" srcId="{3C0F7835-C105-4212-B699-5D3128937091}" destId="{266DED15-976D-4C11-B072-73E00AC97CE4}" srcOrd="1" destOrd="0" presId="urn:microsoft.com/office/officeart/2005/8/layout/cycle7"/>
    <dgm:cxn modelId="{2C8F65F4-3826-4E8C-8D97-9BA0C4DB8367}" type="presOf" srcId="{90D9D211-5783-4032-BEA2-4E158ABD99F4}" destId="{D06961B1-2EF3-4506-AEDA-5425DA0B6973}" srcOrd="1" destOrd="0" presId="urn:microsoft.com/office/officeart/2005/8/layout/cycle7"/>
    <dgm:cxn modelId="{7A412E79-0D12-4547-ABA6-B8C4BDA35B88}" type="presParOf" srcId="{5EBDBD00-F542-4124-BC96-41209D1B05D1}" destId="{3E06922E-6B30-4D56-817C-B99E1469D4CA}" srcOrd="0" destOrd="0" presId="urn:microsoft.com/office/officeart/2005/8/layout/cycle7"/>
    <dgm:cxn modelId="{2602D88F-75EC-4468-9613-4CAC780C5D8D}" type="presParOf" srcId="{5EBDBD00-F542-4124-BC96-41209D1B05D1}" destId="{5473149A-3DFA-425D-AB1A-A5CF32668D0C}" srcOrd="1" destOrd="0" presId="urn:microsoft.com/office/officeart/2005/8/layout/cycle7"/>
    <dgm:cxn modelId="{57B4B43A-6A51-4E5A-BC79-04E709AECFBE}" type="presParOf" srcId="{5473149A-3DFA-425D-AB1A-A5CF32668D0C}" destId="{EA2F784B-A7E7-4437-A5FE-F092BC4EEA11}" srcOrd="0" destOrd="0" presId="urn:microsoft.com/office/officeart/2005/8/layout/cycle7"/>
    <dgm:cxn modelId="{FDB07BFB-A56E-4ABC-A0A4-D6BAB9CB497B}" type="presParOf" srcId="{5EBDBD00-F542-4124-BC96-41209D1B05D1}" destId="{26765F63-686F-4372-96F5-DD0FEAF84B69}" srcOrd="2" destOrd="0" presId="urn:microsoft.com/office/officeart/2005/8/layout/cycle7"/>
    <dgm:cxn modelId="{7EF99FBC-40BC-4F02-8EF5-8DB8A0F96024}" type="presParOf" srcId="{5EBDBD00-F542-4124-BC96-41209D1B05D1}" destId="{361D0FBF-5A45-4D0B-B28A-B139F88F6DA0}" srcOrd="3" destOrd="0" presId="urn:microsoft.com/office/officeart/2005/8/layout/cycle7"/>
    <dgm:cxn modelId="{112D85D1-E780-4428-B85D-9A5531DEB8E4}" type="presParOf" srcId="{361D0FBF-5A45-4D0B-B28A-B139F88F6DA0}" destId="{D06961B1-2EF3-4506-AEDA-5425DA0B6973}" srcOrd="0" destOrd="0" presId="urn:microsoft.com/office/officeart/2005/8/layout/cycle7"/>
    <dgm:cxn modelId="{992AEB69-70CC-4C31-A5A6-169377C65AC5}" type="presParOf" srcId="{5EBDBD00-F542-4124-BC96-41209D1B05D1}" destId="{65C964A0-9206-4237-ACE2-4E44AC58C702}" srcOrd="4" destOrd="0" presId="urn:microsoft.com/office/officeart/2005/8/layout/cycle7"/>
    <dgm:cxn modelId="{B1AF29CC-36AA-4DF7-A747-9C74D14F67DD}" type="presParOf" srcId="{5EBDBD00-F542-4124-BC96-41209D1B05D1}" destId="{073CA6FA-12A4-45CD-9E9B-733D38BB99E7}" srcOrd="5" destOrd="0" presId="urn:microsoft.com/office/officeart/2005/8/layout/cycle7"/>
    <dgm:cxn modelId="{ECDA4119-C377-4216-8537-95550F58BBC9}" type="presParOf" srcId="{073CA6FA-12A4-45CD-9E9B-733D38BB99E7}" destId="{266DED15-976D-4C11-B072-73E00AC97CE4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7975CDD-C509-4559-9C06-9EA04B93D81D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8BE0F21-4BCB-48F2-B16B-91B74365367E}">
      <dgm:prSet phldrT="[Текст]"/>
      <dgm:spPr/>
      <dgm:t>
        <a:bodyPr/>
        <a:lstStyle/>
        <a:p>
          <a:r>
            <a:rPr lang="ru-RU" dirty="0"/>
            <a:t>Дистанционное обучение</a:t>
          </a:r>
        </a:p>
      </dgm:t>
    </dgm:pt>
    <dgm:pt modelId="{408C0BBA-E960-4D50-A17A-61FFD31C2314}" type="parTrans" cxnId="{8EECE05B-2F3C-4796-973E-5FB72BBA6505}">
      <dgm:prSet/>
      <dgm:spPr/>
      <dgm:t>
        <a:bodyPr/>
        <a:lstStyle/>
        <a:p>
          <a:endParaRPr lang="ru-RU"/>
        </a:p>
      </dgm:t>
    </dgm:pt>
    <dgm:pt modelId="{13161383-5E00-4E79-8436-DB023DBFA8BF}" type="sibTrans" cxnId="{8EECE05B-2F3C-4796-973E-5FB72BBA6505}">
      <dgm:prSet/>
      <dgm:spPr/>
      <dgm:t>
        <a:bodyPr/>
        <a:lstStyle/>
        <a:p>
          <a:endParaRPr lang="ru-RU"/>
        </a:p>
      </dgm:t>
    </dgm:pt>
    <dgm:pt modelId="{6BDBD852-924C-4310-86CC-F729DA6A9713}">
      <dgm:prSet phldrT="[Текст]"/>
      <dgm:spPr/>
      <dgm:t>
        <a:bodyPr/>
        <a:lstStyle/>
        <a:p>
          <a:r>
            <a:rPr lang="ru-RU" dirty="0"/>
            <a:t>Точно законно</a:t>
          </a:r>
        </a:p>
      </dgm:t>
    </dgm:pt>
    <dgm:pt modelId="{C8387857-872E-4640-BE50-D731A0F9C1D2}" type="parTrans" cxnId="{21A6AC8E-E88A-494F-9CF9-D78EDCFCAFBA}">
      <dgm:prSet/>
      <dgm:spPr/>
      <dgm:t>
        <a:bodyPr/>
        <a:lstStyle/>
        <a:p>
          <a:endParaRPr lang="ru-RU"/>
        </a:p>
      </dgm:t>
    </dgm:pt>
    <dgm:pt modelId="{33059142-75D3-48C4-934C-14DB934C70C4}" type="sibTrans" cxnId="{21A6AC8E-E88A-494F-9CF9-D78EDCFCAFBA}">
      <dgm:prSet/>
      <dgm:spPr/>
      <dgm:t>
        <a:bodyPr/>
        <a:lstStyle/>
        <a:p>
          <a:endParaRPr lang="ru-RU"/>
        </a:p>
      </dgm:t>
    </dgm:pt>
    <dgm:pt modelId="{42192FC8-AD5A-497A-95E0-0FDC967A94D3}">
      <dgm:prSet phldrT="[Текст]"/>
      <dgm:spPr/>
      <dgm:t>
        <a:bodyPr/>
        <a:lstStyle/>
        <a:p>
          <a:r>
            <a:rPr lang="ru-RU" dirty="0"/>
            <a:t>Точно непросто</a:t>
          </a:r>
        </a:p>
      </dgm:t>
    </dgm:pt>
    <dgm:pt modelId="{B702DB65-60E2-4239-A4F6-37F32D967F03}" type="parTrans" cxnId="{72AB994B-D8EE-4536-9BA8-448C26758AB7}">
      <dgm:prSet/>
      <dgm:spPr/>
      <dgm:t>
        <a:bodyPr/>
        <a:lstStyle/>
        <a:p>
          <a:endParaRPr lang="ru-RU"/>
        </a:p>
      </dgm:t>
    </dgm:pt>
    <dgm:pt modelId="{B1D98570-F12E-45B6-9974-67B03A98B744}" type="sibTrans" cxnId="{72AB994B-D8EE-4536-9BA8-448C26758AB7}">
      <dgm:prSet/>
      <dgm:spPr/>
      <dgm:t>
        <a:bodyPr/>
        <a:lstStyle/>
        <a:p>
          <a:endParaRPr lang="ru-RU"/>
        </a:p>
      </dgm:t>
    </dgm:pt>
    <dgm:pt modelId="{9DFBFA97-DF22-4F06-AB62-DB83C9BDD2A3}">
      <dgm:prSet phldrT="[Текст]"/>
      <dgm:spPr/>
      <dgm:t>
        <a:bodyPr/>
        <a:lstStyle/>
        <a:p>
          <a:r>
            <a:rPr lang="ru-RU" dirty="0"/>
            <a:t>Точно прогрессивно и отвечает цифровому времени</a:t>
          </a:r>
        </a:p>
      </dgm:t>
    </dgm:pt>
    <dgm:pt modelId="{286A4B48-9E86-4FE1-804E-05AF81ED8F26}" type="parTrans" cxnId="{ECDDBF8C-ADF4-47CD-AB3C-648DBE03B7CE}">
      <dgm:prSet/>
      <dgm:spPr/>
      <dgm:t>
        <a:bodyPr/>
        <a:lstStyle/>
        <a:p>
          <a:endParaRPr lang="ru-RU"/>
        </a:p>
      </dgm:t>
    </dgm:pt>
    <dgm:pt modelId="{46FC036F-D5A1-4A4C-B8E3-B3C7E18D58FB}" type="sibTrans" cxnId="{ECDDBF8C-ADF4-47CD-AB3C-648DBE03B7CE}">
      <dgm:prSet/>
      <dgm:spPr/>
      <dgm:t>
        <a:bodyPr/>
        <a:lstStyle/>
        <a:p>
          <a:endParaRPr lang="ru-RU"/>
        </a:p>
      </dgm:t>
    </dgm:pt>
    <dgm:pt modelId="{7C28C800-1D72-4FF4-9F46-73F3A0774D8E}" type="pres">
      <dgm:prSet presAssocID="{C7975CDD-C509-4559-9C06-9EA04B93D81D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6CB2AC6B-CF6E-4C07-8D7B-768206C7AD3E}" type="pres">
      <dgm:prSet presAssocID="{18BE0F21-4BCB-48F2-B16B-91B74365367E}" presName="root1" presStyleCnt="0"/>
      <dgm:spPr/>
    </dgm:pt>
    <dgm:pt modelId="{531227C0-A69F-46BE-9B85-46BB3013C8B5}" type="pres">
      <dgm:prSet presAssocID="{18BE0F21-4BCB-48F2-B16B-91B74365367E}" presName="LevelOneTextNode" presStyleLbl="node0" presStyleIdx="0" presStyleCnt="1">
        <dgm:presLayoutVars>
          <dgm:chPref val="3"/>
        </dgm:presLayoutVars>
      </dgm:prSet>
      <dgm:spPr/>
    </dgm:pt>
    <dgm:pt modelId="{94E9EA37-ED6B-47F2-9C58-CE3246CB1C73}" type="pres">
      <dgm:prSet presAssocID="{18BE0F21-4BCB-48F2-B16B-91B74365367E}" presName="level2hierChild" presStyleCnt="0"/>
      <dgm:spPr/>
    </dgm:pt>
    <dgm:pt modelId="{54E9CEF7-71C3-4E78-A189-2429A914426F}" type="pres">
      <dgm:prSet presAssocID="{C8387857-872E-4640-BE50-D731A0F9C1D2}" presName="conn2-1" presStyleLbl="parChTrans1D2" presStyleIdx="0" presStyleCnt="3"/>
      <dgm:spPr/>
    </dgm:pt>
    <dgm:pt modelId="{385EA514-3C2A-4A21-A793-7D4E884C9F1F}" type="pres">
      <dgm:prSet presAssocID="{C8387857-872E-4640-BE50-D731A0F9C1D2}" presName="connTx" presStyleLbl="parChTrans1D2" presStyleIdx="0" presStyleCnt="3"/>
      <dgm:spPr/>
    </dgm:pt>
    <dgm:pt modelId="{DD37C74F-A5BE-4671-9826-56EBC33DCCAC}" type="pres">
      <dgm:prSet presAssocID="{6BDBD852-924C-4310-86CC-F729DA6A9713}" presName="root2" presStyleCnt="0"/>
      <dgm:spPr/>
    </dgm:pt>
    <dgm:pt modelId="{4ACD3AAB-8977-4015-881D-538C125ECE81}" type="pres">
      <dgm:prSet presAssocID="{6BDBD852-924C-4310-86CC-F729DA6A9713}" presName="LevelTwoTextNode" presStyleLbl="node2" presStyleIdx="0" presStyleCnt="3">
        <dgm:presLayoutVars>
          <dgm:chPref val="3"/>
        </dgm:presLayoutVars>
      </dgm:prSet>
      <dgm:spPr/>
    </dgm:pt>
    <dgm:pt modelId="{384C8ED0-971D-4EFC-A244-7D88F43EF021}" type="pres">
      <dgm:prSet presAssocID="{6BDBD852-924C-4310-86CC-F729DA6A9713}" presName="level3hierChild" presStyleCnt="0"/>
      <dgm:spPr/>
    </dgm:pt>
    <dgm:pt modelId="{C7F98330-66C8-44B8-8051-6CB2E86437BB}" type="pres">
      <dgm:prSet presAssocID="{B702DB65-60E2-4239-A4F6-37F32D967F03}" presName="conn2-1" presStyleLbl="parChTrans1D2" presStyleIdx="1" presStyleCnt="3"/>
      <dgm:spPr/>
    </dgm:pt>
    <dgm:pt modelId="{1486BA0D-C85B-4E29-84A9-1BE935AAD556}" type="pres">
      <dgm:prSet presAssocID="{B702DB65-60E2-4239-A4F6-37F32D967F03}" presName="connTx" presStyleLbl="parChTrans1D2" presStyleIdx="1" presStyleCnt="3"/>
      <dgm:spPr/>
    </dgm:pt>
    <dgm:pt modelId="{8C13935A-805B-4401-89FD-4D2A56811C2A}" type="pres">
      <dgm:prSet presAssocID="{42192FC8-AD5A-497A-95E0-0FDC967A94D3}" presName="root2" presStyleCnt="0"/>
      <dgm:spPr/>
    </dgm:pt>
    <dgm:pt modelId="{55282C20-20E1-49F9-8603-13E0B3955BA5}" type="pres">
      <dgm:prSet presAssocID="{42192FC8-AD5A-497A-95E0-0FDC967A94D3}" presName="LevelTwoTextNode" presStyleLbl="node2" presStyleIdx="1" presStyleCnt="3">
        <dgm:presLayoutVars>
          <dgm:chPref val="3"/>
        </dgm:presLayoutVars>
      </dgm:prSet>
      <dgm:spPr/>
    </dgm:pt>
    <dgm:pt modelId="{F9313ABD-4921-4F5A-9239-B11D0CF432B4}" type="pres">
      <dgm:prSet presAssocID="{42192FC8-AD5A-497A-95E0-0FDC967A94D3}" presName="level3hierChild" presStyleCnt="0"/>
      <dgm:spPr/>
    </dgm:pt>
    <dgm:pt modelId="{AA74EF39-FCEE-4EA9-90A2-287EDD676EB9}" type="pres">
      <dgm:prSet presAssocID="{286A4B48-9E86-4FE1-804E-05AF81ED8F26}" presName="conn2-1" presStyleLbl="parChTrans1D2" presStyleIdx="2" presStyleCnt="3"/>
      <dgm:spPr/>
    </dgm:pt>
    <dgm:pt modelId="{803E503F-7BB5-4AD1-BDDB-FE2B99B91C0D}" type="pres">
      <dgm:prSet presAssocID="{286A4B48-9E86-4FE1-804E-05AF81ED8F26}" presName="connTx" presStyleLbl="parChTrans1D2" presStyleIdx="2" presStyleCnt="3"/>
      <dgm:spPr/>
    </dgm:pt>
    <dgm:pt modelId="{DDFAA1CD-2CF1-4182-ACC8-D19A91E8912A}" type="pres">
      <dgm:prSet presAssocID="{9DFBFA97-DF22-4F06-AB62-DB83C9BDD2A3}" presName="root2" presStyleCnt="0"/>
      <dgm:spPr/>
    </dgm:pt>
    <dgm:pt modelId="{C0A4EA8E-77A8-4E40-BC9D-52DD25717C09}" type="pres">
      <dgm:prSet presAssocID="{9DFBFA97-DF22-4F06-AB62-DB83C9BDD2A3}" presName="LevelTwoTextNode" presStyleLbl="node2" presStyleIdx="2" presStyleCnt="3">
        <dgm:presLayoutVars>
          <dgm:chPref val="3"/>
        </dgm:presLayoutVars>
      </dgm:prSet>
      <dgm:spPr/>
    </dgm:pt>
    <dgm:pt modelId="{AFAB186D-AD00-4C97-A29B-76A59F82D205}" type="pres">
      <dgm:prSet presAssocID="{9DFBFA97-DF22-4F06-AB62-DB83C9BDD2A3}" presName="level3hierChild" presStyleCnt="0"/>
      <dgm:spPr/>
    </dgm:pt>
  </dgm:ptLst>
  <dgm:cxnLst>
    <dgm:cxn modelId="{5C357E0E-460A-414E-88BB-545E6C4DC4EA}" type="presOf" srcId="{286A4B48-9E86-4FE1-804E-05AF81ED8F26}" destId="{AA74EF39-FCEE-4EA9-90A2-287EDD676EB9}" srcOrd="0" destOrd="0" presId="urn:microsoft.com/office/officeart/2008/layout/HorizontalMultiLevelHierarchy"/>
    <dgm:cxn modelId="{6F62AE15-5C42-405B-BD03-4AC35B00E63E}" type="presOf" srcId="{B702DB65-60E2-4239-A4F6-37F32D967F03}" destId="{C7F98330-66C8-44B8-8051-6CB2E86437BB}" srcOrd="0" destOrd="0" presId="urn:microsoft.com/office/officeart/2008/layout/HorizontalMultiLevelHierarchy"/>
    <dgm:cxn modelId="{121EB122-845D-4EB7-AFBE-813BB5E2A744}" type="presOf" srcId="{286A4B48-9E86-4FE1-804E-05AF81ED8F26}" destId="{803E503F-7BB5-4AD1-BDDB-FE2B99B91C0D}" srcOrd="1" destOrd="0" presId="urn:microsoft.com/office/officeart/2008/layout/HorizontalMultiLevelHierarchy"/>
    <dgm:cxn modelId="{8EECE05B-2F3C-4796-973E-5FB72BBA6505}" srcId="{C7975CDD-C509-4559-9C06-9EA04B93D81D}" destId="{18BE0F21-4BCB-48F2-B16B-91B74365367E}" srcOrd="0" destOrd="0" parTransId="{408C0BBA-E960-4D50-A17A-61FFD31C2314}" sibTransId="{13161383-5E00-4E79-8436-DB023DBFA8BF}"/>
    <dgm:cxn modelId="{3E08C541-7E3E-4C89-B856-4BD3C6FB9893}" type="presOf" srcId="{42192FC8-AD5A-497A-95E0-0FDC967A94D3}" destId="{55282C20-20E1-49F9-8603-13E0B3955BA5}" srcOrd="0" destOrd="0" presId="urn:microsoft.com/office/officeart/2008/layout/HorizontalMultiLevelHierarchy"/>
    <dgm:cxn modelId="{72AB994B-D8EE-4536-9BA8-448C26758AB7}" srcId="{18BE0F21-4BCB-48F2-B16B-91B74365367E}" destId="{42192FC8-AD5A-497A-95E0-0FDC967A94D3}" srcOrd="1" destOrd="0" parTransId="{B702DB65-60E2-4239-A4F6-37F32D967F03}" sibTransId="{B1D98570-F12E-45B6-9974-67B03A98B744}"/>
    <dgm:cxn modelId="{8621D458-4D4B-4386-8BF1-C7602031F533}" type="presOf" srcId="{C8387857-872E-4640-BE50-D731A0F9C1D2}" destId="{385EA514-3C2A-4A21-A793-7D4E884C9F1F}" srcOrd="1" destOrd="0" presId="urn:microsoft.com/office/officeart/2008/layout/HorizontalMultiLevelHierarchy"/>
    <dgm:cxn modelId="{DE1E817C-1658-44D7-93EC-0BF954348E6E}" type="presOf" srcId="{6BDBD852-924C-4310-86CC-F729DA6A9713}" destId="{4ACD3AAB-8977-4015-881D-538C125ECE81}" srcOrd="0" destOrd="0" presId="urn:microsoft.com/office/officeart/2008/layout/HorizontalMultiLevelHierarchy"/>
    <dgm:cxn modelId="{ECDDBF8C-ADF4-47CD-AB3C-648DBE03B7CE}" srcId="{18BE0F21-4BCB-48F2-B16B-91B74365367E}" destId="{9DFBFA97-DF22-4F06-AB62-DB83C9BDD2A3}" srcOrd="2" destOrd="0" parTransId="{286A4B48-9E86-4FE1-804E-05AF81ED8F26}" sibTransId="{46FC036F-D5A1-4A4C-B8E3-B3C7E18D58FB}"/>
    <dgm:cxn modelId="{1D0D8D8D-5513-4318-99C3-9D5B4D601C13}" type="presOf" srcId="{18BE0F21-4BCB-48F2-B16B-91B74365367E}" destId="{531227C0-A69F-46BE-9B85-46BB3013C8B5}" srcOrd="0" destOrd="0" presId="urn:microsoft.com/office/officeart/2008/layout/HorizontalMultiLevelHierarchy"/>
    <dgm:cxn modelId="{7AF98D8D-F1B9-4730-8891-CB24AC25C40B}" type="presOf" srcId="{C8387857-872E-4640-BE50-D731A0F9C1D2}" destId="{54E9CEF7-71C3-4E78-A189-2429A914426F}" srcOrd="0" destOrd="0" presId="urn:microsoft.com/office/officeart/2008/layout/HorizontalMultiLevelHierarchy"/>
    <dgm:cxn modelId="{ED397E8E-D3FC-4682-8E85-11587851A896}" type="presOf" srcId="{9DFBFA97-DF22-4F06-AB62-DB83C9BDD2A3}" destId="{C0A4EA8E-77A8-4E40-BC9D-52DD25717C09}" srcOrd="0" destOrd="0" presId="urn:microsoft.com/office/officeart/2008/layout/HorizontalMultiLevelHierarchy"/>
    <dgm:cxn modelId="{21A6AC8E-E88A-494F-9CF9-D78EDCFCAFBA}" srcId="{18BE0F21-4BCB-48F2-B16B-91B74365367E}" destId="{6BDBD852-924C-4310-86CC-F729DA6A9713}" srcOrd="0" destOrd="0" parTransId="{C8387857-872E-4640-BE50-D731A0F9C1D2}" sibTransId="{33059142-75D3-48C4-934C-14DB934C70C4}"/>
    <dgm:cxn modelId="{FBCEF89C-1584-4264-90F1-681A1A3E500A}" type="presOf" srcId="{C7975CDD-C509-4559-9C06-9EA04B93D81D}" destId="{7C28C800-1D72-4FF4-9F46-73F3A0774D8E}" srcOrd="0" destOrd="0" presId="urn:microsoft.com/office/officeart/2008/layout/HorizontalMultiLevelHierarchy"/>
    <dgm:cxn modelId="{83F959CC-5335-4D2F-A288-A9C39E9CDF45}" type="presOf" srcId="{B702DB65-60E2-4239-A4F6-37F32D967F03}" destId="{1486BA0D-C85B-4E29-84A9-1BE935AAD556}" srcOrd="1" destOrd="0" presId="urn:microsoft.com/office/officeart/2008/layout/HorizontalMultiLevelHierarchy"/>
    <dgm:cxn modelId="{A3258B7D-8440-4150-B054-80EAC883898F}" type="presParOf" srcId="{7C28C800-1D72-4FF4-9F46-73F3A0774D8E}" destId="{6CB2AC6B-CF6E-4C07-8D7B-768206C7AD3E}" srcOrd="0" destOrd="0" presId="urn:microsoft.com/office/officeart/2008/layout/HorizontalMultiLevelHierarchy"/>
    <dgm:cxn modelId="{26A117C3-D03A-4290-8C66-DFC70804E887}" type="presParOf" srcId="{6CB2AC6B-CF6E-4C07-8D7B-768206C7AD3E}" destId="{531227C0-A69F-46BE-9B85-46BB3013C8B5}" srcOrd="0" destOrd="0" presId="urn:microsoft.com/office/officeart/2008/layout/HorizontalMultiLevelHierarchy"/>
    <dgm:cxn modelId="{D025A064-7260-45DB-B275-AFD09D954753}" type="presParOf" srcId="{6CB2AC6B-CF6E-4C07-8D7B-768206C7AD3E}" destId="{94E9EA37-ED6B-47F2-9C58-CE3246CB1C73}" srcOrd="1" destOrd="0" presId="urn:microsoft.com/office/officeart/2008/layout/HorizontalMultiLevelHierarchy"/>
    <dgm:cxn modelId="{AB12605A-B709-4D81-96B7-D6C87FE739CB}" type="presParOf" srcId="{94E9EA37-ED6B-47F2-9C58-CE3246CB1C73}" destId="{54E9CEF7-71C3-4E78-A189-2429A914426F}" srcOrd="0" destOrd="0" presId="urn:microsoft.com/office/officeart/2008/layout/HorizontalMultiLevelHierarchy"/>
    <dgm:cxn modelId="{7CE66C2C-6D82-40DE-A109-5B4B818CBE5D}" type="presParOf" srcId="{54E9CEF7-71C3-4E78-A189-2429A914426F}" destId="{385EA514-3C2A-4A21-A793-7D4E884C9F1F}" srcOrd="0" destOrd="0" presId="urn:microsoft.com/office/officeart/2008/layout/HorizontalMultiLevelHierarchy"/>
    <dgm:cxn modelId="{2D74C211-EF0B-40C3-90F5-96346BB8AC75}" type="presParOf" srcId="{94E9EA37-ED6B-47F2-9C58-CE3246CB1C73}" destId="{DD37C74F-A5BE-4671-9826-56EBC33DCCAC}" srcOrd="1" destOrd="0" presId="urn:microsoft.com/office/officeart/2008/layout/HorizontalMultiLevelHierarchy"/>
    <dgm:cxn modelId="{73BDC51C-B8D3-4809-BB98-D6CA26685A7F}" type="presParOf" srcId="{DD37C74F-A5BE-4671-9826-56EBC33DCCAC}" destId="{4ACD3AAB-8977-4015-881D-538C125ECE81}" srcOrd="0" destOrd="0" presId="urn:microsoft.com/office/officeart/2008/layout/HorizontalMultiLevelHierarchy"/>
    <dgm:cxn modelId="{BE089F3E-E4A1-46E2-AF6D-350FD73E31FA}" type="presParOf" srcId="{DD37C74F-A5BE-4671-9826-56EBC33DCCAC}" destId="{384C8ED0-971D-4EFC-A244-7D88F43EF021}" srcOrd="1" destOrd="0" presId="urn:microsoft.com/office/officeart/2008/layout/HorizontalMultiLevelHierarchy"/>
    <dgm:cxn modelId="{962060FE-FF63-44BE-A167-4011647E81C2}" type="presParOf" srcId="{94E9EA37-ED6B-47F2-9C58-CE3246CB1C73}" destId="{C7F98330-66C8-44B8-8051-6CB2E86437BB}" srcOrd="2" destOrd="0" presId="urn:microsoft.com/office/officeart/2008/layout/HorizontalMultiLevelHierarchy"/>
    <dgm:cxn modelId="{EED33C92-F271-4FC5-97EE-C857D9989EFA}" type="presParOf" srcId="{C7F98330-66C8-44B8-8051-6CB2E86437BB}" destId="{1486BA0D-C85B-4E29-84A9-1BE935AAD556}" srcOrd="0" destOrd="0" presId="urn:microsoft.com/office/officeart/2008/layout/HorizontalMultiLevelHierarchy"/>
    <dgm:cxn modelId="{EFD45C1B-971E-4390-B1FC-FF4697E5DC0E}" type="presParOf" srcId="{94E9EA37-ED6B-47F2-9C58-CE3246CB1C73}" destId="{8C13935A-805B-4401-89FD-4D2A56811C2A}" srcOrd="3" destOrd="0" presId="urn:microsoft.com/office/officeart/2008/layout/HorizontalMultiLevelHierarchy"/>
    <dgm:cxn modelId="{9AE685E7-9440-4978-9089-A9972756E263}" type="presParOf" srcId="{8C13935A-805B-4401-89FD-4D2A56811C2A}" destId="{55282C20-20E1-49F9-8603-13E0B3955BA5}" srcOrd="0" destOrd="0" presId="urn:microsoft.com/office/officeart/2008/layout/HorizontalMultiLevelHierarchy"/>
    <dgm:cxn modelId="{30801C87-090C-49EC-B0DF-1A01CF633B5B}" type="presParOf" srcId="{8C13935A-805B-4401-89FD-4D2A56811C2A}" destId="{F9313ABD-4921-4F5A-9239-B11D0CF432B4}" srcOrd="1" destOrd="0" presId="urn:microsoft.com/office/officeart/2008/layout/HorizontalMultiLevelHierarchy"/>
    <dgm:cxn modelId="{231A8617-CF24-46A6-A88B-9638EE76D6CE}" type="presParOf" srcId="{94E9EA37-ED6B-47F2-9C58-CE3246CB1C73}" destId="{AA74EF39-FCEE-4EA9-90A2-287EDD676EB9}" srcOrd="4" destOrd="0" presId="urn:microsoft.com/office/officeart/2008/layout/HorizontalMultiLevelHierarchy"/>
    <dgm:cxn modelId="{B6732FA7-9DF9-4195-A9CC-4A29DA4EC76B}" type="presParOf" srcId="{AA74EF39-FCEE-4EA9-90A2-287EDD676EB9}" destId="{803E503F-7BB5-4AD1-BDDB-FE2B99B91C0D}" srcOrd="0" destOrd="0" presId="urn:microsoft.com/office/officeart/2008/layout/HorizontalMultiLevelHierarchy"/>
    <dgm:cxn modelId="{E3BE1D01-716D-4B45-AC1F-A98E70E6F2A6}" type="presParOf" srcId="{94E9EA37-ED6B-47F2-9C58-CE3246CB1C73}" destId="{DDFAA1CD-2CF1-4182-ACC8-D19A91E8912A}" srcOrd="5" destOrd="0" presId="urn:microsoft.com/office/officeart/2008/layout/HorizontalMultiLevelHierarchy"/>
    <dgm:cxn modelId="{75C2EE57-EEF6-43AF-A60F-5BC4EFCE525B}" type="presParOf" srcId="{DDFAA1CD-2CF1-4182-ACC8-D19A91E8912A}" destId="{C0A4EA8E-77A8-4E40-BC9D-52DD25717C09}" srcOrd="0" destOrd="0" presId="urn:microsoft.com/office/officeart/2008/layout/HorizontalMultiLevelHierarchy"/>
    <dgm:cxn modelId="{22B856C1-38C7-4667-B5E8-BF5A293DACD2}" type="presParOf" srcId="{DDFAA1CD-2CF1-4182-ACC8-D19A91E8912A}" destId="{AFAB186D-AD00-4C97-A29B-76A59F82D20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325913-06FD-4BB4-908B-68CA4DB2E2EA}">
      <dsp:nvSpPr>
        <dsp:cNvPr id="0" name=""/>
        <dsp:cNvSpPr/>
      </dsp:nvSpPr>
      <dsp:spPr>
        <a:xfrm>
          <a:off x="400922" y="436"/>
          <a:ext cx="4774424" cy="238721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0960" rIns="91440" bIns="6096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800" kern="1200" dirty="0"/>
            <a:t>Электронное обучение</a:t>
          </a:r>
        </a:p>
      </dsp:txBody>
      <dsp:txXfrm>
        <a:off x="470841" y="70355"/>
        <a:ext cx="4634586" cy="2247374"/>
      </dsp:txXfrm>
    </dsp:sp>
    <dsp:sp modelId="{05EDE50A-6E93-40B9-83EE-2E3FD664820C}">
      <dsp:nvSpPr>
        <dsp:cNvPr id="0" name=""/>
        <dsp:cNvSpPr/>
      </dsp:nvSpPr>
      <dsp:spPr>
        <a:xfrm>
          <a:off x="878364" y="2387648"/>
          <a:ext cx="477442" cy="17904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0409"/>
              </a:lnTo>
              <a:lnTo>
                <a:pt x="477442" y="1790409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D5AB72-CBD0-4A61-93F7-7010A33C0D0D}">
      <dsp:nvSpPr>
        <dsp:cNvPr id="0" name=""/>
        <dsp:cNvSpPr/>
      </dsp:nvSpPr>
      <dsp:spPr>
        <a:xfrm>
          <a:off x="1355807" y="2984451"/>
          <a:ext cx="3819539" cy="23872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altLang="ru-RU" sz="1400" b="0" i="0" u="none" strike="noStrike" kern="1200" cap="none" normalizeH="0" baseline="0" dirty="0">
              <a:ln/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Это организация образовательной деятельности (</a:t>
          </a:r>
          <a:r>
            <a:rPr lang="ru-RU" sz="1400" b="1" kern="1200" dirty="0">
              <a:highlight>
                <a:srgbClr val="FFFF00"/>
              </a:highlight>
            </a:rPr>
            <a:t>деятельность </a:t>
          </a:r>
          <a:r>
            <a:rPr lang="ru-RU" sz="1400" kern="1200" dirty="0">
              <a:highlight>
                <a:srgbClr val="FFFF00"/>
              </a:highlight>
            </a:rPr>
            <a:t>по реализации образовательных программ</a:t>
          </a:r>
          <a:r>
            <a:rPr lang="ru-RU" sz="1400" kern="1200" dirty="0"/>
            <a:t>)</a:t>
          </a:r>
          <a:r>
            <a:rPr kumimoji="0" lang="ru-RU" altLang="ru-RU" sz="1400" b="0" i="0" u="none" strike="noStrike" kern="1200" cap="none" normalizeH="0" baseline="0" dirty="0">
              <a:ln/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 с применением содержащейся в базах данных информации и обеспечивающих ее обработку информационных технологий, технических средств, а также информационно-телекоммуникационных сетей, обеспечивающих передачу по линиям связи указанной информации, взаимодействие обучающихся и педагогических работников</a:t>
          </a:r>
          <a:endParaRPr lang="ru-RU" sz="1400" kern="1200" dirty="0"/>
        </a:p>
      </dsp:txBody>
      <dsp:txXfrm>
        <a:off x="1425726" y="3054370"/>
        <a:ext cx="3679701" cy="2247374"/>
      </dsp:txXfrm>
    </dsp:sp>
    <dsp:sp modelId="{77DCF471-F187-4029-A41A-B837ACB37BA8}">
      <dsp:nvSpPr>
        <dsp:cNvPr id="0" name=""/>
        <dsp:cNvSpPr/>
      </dsp:nvSpPr>
      <dsp:spPr>
        <a:xfrm>
          <a:off x="6368953" y="436"/>
          <a:ext cx="4774424" cy="2387212"/>
        </a:xfrm>
        <a:prstGeom prst="roundRect">
          <a:avLst>
            <a:gd name="adj" fmla="val 10000"/>
          </a:avLst>
        </a:prstGeom>
        <a:solidFill>
          <a:schemeClr val="accent3">
            <a:hueOff val="-1414192"/>
            <a:satOff val="6425"/>
            <a:lumOff val="-7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0960" rIns="91440" bIns="6096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800" kern="1200" dirty="0"/>
            <a:t>Дистанционное обучение</a:t>
          </a:r>
        </a:p>
      </dsp:txBody>
      <dsp:txXfrm>
        <a:off x="6438872" y="70355"/>
        <a:ext cx="4634586" cy="2247374"/>
      </dsp:txXfrm>
    </dsp:sp>
    <dsp:sp modelId="{926CD534-5410-42BB-95A1-6AFD67AC5AAA}">
      <dsp:nvSpPr>
        <dsp:cNvPr id="0" name=""/>
        <dsp:cNvSpPr/>
      </dsp:nvSpPr>
      <dsp:spPr>
        <a:xfrm>
          <a:off x="6846395" y="2387648"/>
          <a:ext cx="477442" cy="17904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0409"/>
              </a:lnTo>
              <a:lnTo>
                <a:pt x="477442" y="1790409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F59966-7C70-4376-B217-EB574845AA8F}">
      <dsp:nvSpPr>
        <dsp:cNvPr id="0" name=""/>
        <dsp:cNvSpPr/>
      </dsp:nvSpPr>
      <dsp:spPr>
        <a:xfrm>
          <a:off x="7323838" y="2984451"/>
          <a:ext cx="3819539" cy="23872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-1414192"/>
              <a:satOff val="6425"/>
              <a:lumOff val="-745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altLang="ru-RU" sz="1600" b="0" i="0" u="none" strike="noStrike" kern="1200" cap="none" normalizeH="0" baseline="0" dirty="0">
              <a:ln/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Это </a:t>
          </a:r>
          <a:r>
            <a:rPr kumimoji="0" lang="ru-RU" altLang="ru-RU" sz="1600" b="0" i="0" u="none" strike="noStrike" kern="1200" cap="none" normalizeH="0" baseline="0" dirty="0">
              <a:ln/>
              <a:effectLst/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образовательные </a:t>
          </a:r>
          <a:r>
            <a:rPr kumimoji="0" lang="ru-RU" altLang="ru-RU" sz="1600" b="1" i="0" u="none" strike="noStrike" kern="1200" cap="none" normalizeH="0" baseline="0" dirty="0">
              <a:ln/>
              <a:effectLst/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rPr>
            <a:t>технологии</a:t>
          </a:r>
          <a:r>
            <a:rPr kumimoji="0" lang="ru-RU" altLang="ru-RU" sz="1600" b="0" i="0" u="none" strike="noStrike" kern="1200" cap="none" normalizeH="0" baseline="0" dirty="0">
              <a:ln/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, реализуемые с применением информационно-телекоммуникационных сетей при опосредованном (на расстоянии) взаимодействии обучающихся и педагогических работников</a:t>
          </a:r>
          <a:endParaRPr lang="ru-RU" sz="1600" kern="1200" dirty="0"/>
        </a:p>
      </dsp:txBody>
      <dsp:txXfrm>
        <a:off x="7393757" y="3054370"/>
        <a:ext cx="3679701" cy="22473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06922E-6B30-4D56-817C-B99E1469D4CA}">
      <dsp:nvSpPr>
        <dsp:cNvPr id="0" name=""/>
        <dsp:cNvSpPr/>
      </dsp:nvSpPr>
      <dsp:spPr>
        <a:xfrm>
          <a:off x="3752853" y="-154535"/>
          <a:ext cx="4944470" cy="157821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/>
            <a:t>ФЗ-273 «Об образовании»</a:t>
          </a:r>
        </a:p>
      </dsp:txBody>
      <dsp:txXfrm>
        <a:off x="3799077" y="-108311"/>
        <a:ext cx="4852022" cy="1485769"/>
      </dsp:txXfrm>
    </dsp:sp>
    <dsp:sp modelId="{5473149A-3DFA-425D-AB1A-A5CF32668D0C}">
      <dsp:nvSpPr>
        <dsp:cNvPr id="0" name=""/>
        <dsp:cNvSpPr/>
      </dsp:nvSpPr>
      <dsp:spPr>
        <a:xfrm rot="3188003">
          <a:off x="6715274" y="2306121"/>
          <a:ext cx="1909007" cy="509868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/>
        </a:p>
      </dsp:txBody>
      <dsp:txXfrm>
        <a:off x="6868234" y="2408095"/>
        <a:ext cx="1603087" cy="305920"/>
      </dsp:txXfrm>
    </dsp:sp>
    <dsp:sp modelId="{26765F63-686F-4372-96F5-DD0FEAF84B69}">
      <dsp:nvSpPr>
        <dsp:cNvPr id="0" name=""/>
        <dsp:cNvSpPr/>
      </dsp:nvSpPr>
      <dsp:spPr>
        <a:xfrm>
          <a:off x="7797408" y="3698430"/>
          <a:ext cx="2276780" cy="110170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Положение</a:t>
          </a:r>
          <a:r>
            <a:rPr lang="ru-RU" sz="1400" kern="1200" dirty="0"/>
            <a:t> об электронном и дистанционном обучении</a:t>
          </a:r>
        </a:p>
      </dsp:txBody>
      <dsp:txXfrm>
        <a:off x="7829676" y="3730698"/>
        <a:ext cx="2212244" cy="1037173"/>
      </dsp:txXfrm>
    </dsp:sp>
    <dsp:sp modelId="{361D0FBF-5A45-4D0B-B28A-B139F88F6DA0}">
      <dsp:nvSpPr>
        <dsp:cNvPr id="0" name=""/>
        <dsp:cNvSpPr/>
      </dsp:nvSpPr>
      <dsp:spPr>
        <a:xfrm rot="10758013">
          <a:off x="5461578" y="4025126"/>
          <a:ext cx="1909007" cy="509868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/>
        </a:p>
      </dsp:txBody>
      <dsp:txXfrm rot="10800000">
        <a:off x="5614538" y="4127100"/>
        <a:ext cx="1603087" cy="305920"/>
      </dsp:txXfrm>
    </dsp:sp>
    <dsp:sp modelId="{65C964A0-9206-4237-ACE2-4E44AC58C702}">
      <dsp:nvSpPr>
        <dsp:cNvPr id="0" name=""/>
        <dsp:cNvSpPr/>
      </dsp:nvSpPr>
      <dsp:spPr>
        <a:xfrm>
          <a:off x="1917768" y="3335730"/>
          <a:ext cx="3116985" cy="196047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ПРИКАЗ № 816 от 23.08.2017 (МИНИСТЕРСТВО ОБРАЗОВАНИЯ И НАУКИ РФ)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Об утверждении Порядка применения электронного обучения, дистанционных образовательных технологий при реализации образовательных программ</a:t>
          </a:r>
        </a:p>
      </dsp:txBody>
      <dsp:txXfrm>
        <a:off x="1975188" y="3393150"/>
        <a:ext cx="3002145" cy="1845633"/>
      </dsp:txXfrm>
    </dsp:sp>
    <dsp:sp modelId="{073CA6FA-12A4-45CD-9E9B-733D38BB99E7}">
      <dsp:nvSpPr>
        <dsp:cNvPr id="0" name=""/>
        <dsp:cNvSpPr/>
      </dsp:nvSpPr>
      <dsp:spPr>
        <a:xfrm rot="18404880">
          <a:off x="3967527" y="2124772"/>
          <a:ext cx="1909007" cy="509868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/>
        </a:p>
      </dsp:txBody>
      <dsp:txXfrm>
        <a:off x="4120487" y="2226746"/>
        <a:ext cx="1603087" cy="3059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74EF39-FCEE-4EA9-90A2-287EDD676EB9}">
      <dsp:nvSpPr>
        <dsp:cNvPr id="0" name=""/>
        <dsp:cNvSpPr/>
      </dsp:nvSpPr>
      <dsp:spPr>
        <a:xfrm>
          <a:off x="2209614" y="3324225"/>
          <a:ext cx="828662" cy="15790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14331" y="0"/>
              </a:lnTo>
              <a:lnTo>
                <a:pt x="414331" y="1579006"/>
              </a:lnTo>
              <a:lnTo>
                <a:pt x="828662" y="1579006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kern="1200"/>
        </a:p>
      </dsp:txBody>
      <dsp:txXfrm>
        <a:off x="2579364" y="4069147"/>
        <a:ext cx="89161" cy="89161"/>
      </dsp:txXfrm>
    </dsp:sp>
    <dsp:sp modelId="{C7F98330-66C8-44B8-8051-6CB2E86437BB}">
      <dsp:nvSpPr>
        <dsp:cNvPr id="0" name=""/>
        <dsp:cNvSpPr/>
      </dsp:nvSpPr>
      <dsp:spPr>
        <a:xfrm>
          <a:off x="2209614" y="3278505"/>
          <a:ext cx="82866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828662" y="4572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603229" y="3303508"/>
        <a:ext cx="41433" cy="41433"/>
      </dsp:txXfrm>
    </dsp:sp>
    <dsp:sp modelId="{54E9CEF7-71C3-4E78-A189-2429A914426F}">
      <dsp:nvSpPr>
        <dsp:cNvPr id="0" name=""/>
        <dsp:cNvSpPr/>
      </dsp:nvSpPr>
      <dsp:spPr>
        <a:xfrm>
          <a:off x="2209614" y="1745218"/>
          <a:ext cx="828662" cy="1579006"/>
        </a:xfrm>
        <a:custGeom>
          <a:avLst/>
          <a:gdLst/>
          <a:ahLst/>
          <a:cxnLst/>
          <a:rect l="0" t="0" r="0" b="0"/>
          <a:pathLst>
            <a:path>
              <a:moveTo>
                <a:pt x="0" y="1579006"/>
              </a:moveTo>
              <a:lnTo>
                <a:pt x="414331" y="1579006"/>
              </a:lnTo>
              <a:lnTo>
                <a:pt x="414331" y="0"/>
              </a:lnTo>
              <a:lnTo>
                <a:pt x="828662" y="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kern="1200"/>
        </a:p>
      </dsp:txBody>
      <dsp:txXfrm>
        <a:off x="2579364" y="2490140"/>
        <a:ext cx="89161" cy="89161"/>
      </dsp:txXfrm>
    </dsp:sp>
    <dsp:sp modelId="{531227C0-A69F-46BE-9B85-46BB3013C8B5}">
      <dsp:nvSpPr>
        <dsp:cNvPr id="0" name=""/>
        <dsp:cNvSpPr/>
      </dsp:nvSpPr>
      <dsp:spPr>
        <a:xfrm rot="16200000">
          <a:off x="-1746213" y="2692622"/>
          <a:ext cx="6648450" cy="12632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400" kern="1200" dirty="0"/>
            <a:t>Дистанционное обучение</a:t>
          </a:r>
        </a:p>
      </dsp:txBody>
      <dsp:txXfrm>
        <a:off x="-1746213" y="2692622"/>
        <a:ext cx="6648450" cy="1263205"/>
      </dsp:txXfrm>
    </dsp:sp>
    <dsp:sp modelId="{4ACD3AAB-8977-4015-881D-538C125ECE81}">
      <dsp:nvSpPr>
        <dsp:cNvPr id="0" name=""/>
        <dsp:cNvSpPr/>
      </dsp:nvSpPr>
      <dsp:spPr>
        <a:xfrm>
          <a:off x="3038277" y="1113615"/>
          <a:ext cx="4143314" cy="126320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Точно законно</a:t>
          </a:r>
        </a:p>
      </dsp:txBody>
      <dsp:txXfrm>
        <a:off x="3038277" y="1113615"/>
        <a:ext cx="4143314" cy="1263205"/>
      </dsp:txXfrm>
    </dsp:sp>
    <dsp:sp modelId="{55282C20-20E1-49F9-8603-13E0B3955BA5}">
      <dsp:nvSpPr>
        <dsp:cNvPr id="0" name=""/>
        <dsp:cNvSpPr/>
      </dsp:nvSpPr>
      <dsp:spPr>
        <a:xfrm>
          <a:off x="3038277" y="2692622"/>
          <a:ext cx="4143314" cy="126320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Точно непросто</a:t>
          </a:r>
        </a:p>
      </dsp:txBody>
      <dsp:txXfrm>
        <a:off x="3038277" y="2692622"/>
        <a:ext cx="4143314" cy="1263205"/>
      </dsp:txXfrm>
    </dsp:sp>
    <dsp:sp modelId="{C0A4EA8E-77A8-4E40-BC9D-52DD25717C09}">
      <dsp:nvSpPr>
        <dsp:cNvPr id="0" name=""/>
        <dsp:cNvSpPr/>
      </dsp:nvSpPr>
      <dsp:spPr>
        <a:xfrm>
          <a:off x="3038277" y="4271629"/>
          <a:ext cx="4143314" cy="126320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Точно прогрессивно и отвечает цифровому времени</a:t>
          </a:r>
        </a:p>
      </dsp:txBody>
      <dsp:txXfrm>
        <a:off x="3038277" y="4271629"/>
        <a:ext cx="4143314" cy="12632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7656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042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846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598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802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206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427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044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12/2/2020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317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879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6895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8B4958-FE65-4527-AE32-C62E8842CF7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02.12.2020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5AE50-E61E-40E3-9636-760A7626A10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41727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8B4958-FE65-4527-AE32-C62E8842CF7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02.12.2020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5AE50-E61E-40E3-9636-760A7626A10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08912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8B4958-FE65-4527-AE32-C62E8842CF7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02.12.2020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5AE50-E61E-40E3-9636-760A7626A10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2859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8B4958-FE65-4527-AE32-C62E8842CF7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02.12.2020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5AE50-E61E-40E3-9636-760A7626A10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38247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8B4958-FE65-4527-AE32-C62E8842CF7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02.12.2020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5AE50-E61E-40E3-9636-760A7626A10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04090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8B4958-FE65-4527-AE32-C62E8842CF7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02.12.2020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5AE50-E61E-40E3-9636-760A7626A10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92238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8B4958-FE65-4527-AE32-C62E8842CF7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02.12.2020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5AE50-E61E-40E3-9636-760A7626A10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03285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8B4958-FE65-4527-AE32-C62E8842CF7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02.12.2020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5AE50-E61E-40E3-9636-760A7626A10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11534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8B4958-FE65-4527-AE32-C62E8842CF7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02.12.2020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5AE50-E61E-40E3-9636-760A7626A10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57925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8B4958-FE65-4527-AE32-C62E8842CF7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02.12.2020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5AE50-E61E-40E3-9636-760A7626A10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75126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8B4958-FE65-4527-AE32-C62E8842CF7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02.12.2020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5AE50-E61E-40E3-9636-760A7626A10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79817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bg>
      <p:bgPr>
        <a:solidFill>
          <a:srgbClr val="E5EA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" b="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Скругленный прямоугольник 11"/>
          <p:cNvSpPr/>
          <p:nvPr userDrawn="1"/>
        </p:nvSpPr>
        <p:spPr>
          <a:xfrm>
            <a:off x="914400" y="3699309"/>
            <a:ext cx="10363200" cy="2876059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66000"/>
                  <a:satMod val="160000"/>
                  <a:alpha val="25000"/>
                  <a:lumMod val="70000"/>
                  <a:lumOff val="3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lin ang="2700000" scaled="1"/>
            <a:tileRect/>
          </a:gra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3699308"/>
            <a:ext cx="10363200" cy="2855912"/>
          </a:xfrm>
        </p:spPr>
        <p:txBody>
          <a:bodyPr anchor="ctr" anchorCtr="0">
            <a:normAutofit/>
          </a:bodyPr>
          <a:lstStyle>
            <a:lvl1pPr algn="ctr">
              <a:defRPr sz="56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19955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" r="1335" b="17212"/>
          <a:stretch/>
        </p:blipFill>
        <p:spPr>
          <a:xfrm>
            <a:off x="0" y="1"/>
            <a:ext cx="5590013" cy="43059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305993"/>
            <a:ext cx="9144000" cy="1820486"/>
          </a:xfrm>
        </p:spPr>
        <p:txBody>
          <a:bodyPr anchor="ctr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98E151E-B606-4815-9FDE-C92037CF54D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02.12.2020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243BA0-D41D-49DF-B26E-25D147C258F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Объект 14"/>
          <p:cNvSpPr>
            <a:spLocks noGrp="1"/>
          </p:cNvSpPr>
          <p:nvPr>
            <p:ph sz="quarter" idx="13"/>
          </p:nvPr>
        </p:nvSpPr>
        <p:spPr>
          <a:xfrm>
            <a:off x="6051665" y="423949"/>
            <a:ext cx="5585768" cy="3425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8118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801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8B4958-FE65-4527-AE32-C62E8842CF7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02.12.2020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45AE50-E61E-40E3-9636-760A7626A10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7503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peedtest.net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edutools.mos.ru/app2/ExtJournal?id=17469519&amp;signature=VQDTw8LmXLGPeJHk5bQraPT_BO4%3D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sviderski_aa@s998.ru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8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9295B-BBB9-46C5-BBBC-91ECA22B37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Родительское собрание</a:t>
            </a:r>
            <a:b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«Особенности дистанционного обучения и совместный план образовательной деятельности»</a:t>
            </a:r>
            <a:endParaRPr lang="ru-RU" sz="48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255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57A929-C398-45BD-B517-7C32CD5FB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Ключевые проблемы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A2D1DAE-9E59-4A1B-A037-8BD6903474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dirty="0"/>
              <a:t>Скорость интернета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Своевременное подключение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«Я не могу подключиться?» – правда или ложь?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Своевременное выполнение домашнего задания – ключ к аттестации и высокому среднему баллу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Техническая поддержка МЭШ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Возможности удаленного контроля родителем за учеником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Корпоративные сервисы</a:t>
            </a:r>
          </a:p>
        </p:txBody>
      </p:sp>
    </p:spTree>
    <p:extLst>
      <p:ext uri="{BB962C8B-B14F-4D97-AF65-F5344CB8AC3E}">
        <p14:creationId xmlns:p14="http://schemas.microsoft.com/office/powerpoint/2010/main" val="506148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EF5214-D7C7-4C5E-851A-DFAB22F8E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Скорость интернета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777034-07C5-47D7-AE64-267488F839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Часто сбои при подключении к уроку связаны с:</a:t>
            </a:r>
          </a:p>
          <a:p>
            <a:pPr lvl="1"/>
            <a:r>
              <a:rPr lang="ru-RU" dirty="0"/>
              <a:t>Подключением к низкоскоростному интернету</a:t>
            </a:r>
          </a:p>
          <a:p>
            <a:pPr lvl="1"/>
            <a:r>
              <a:rPr lang="ru-RU" dirty="0"/>
              <a:t>Интернету с обрывами связи</a:t>
            </a:r>
          </a:p>
          <a:p>
            <a:pPr lvl="1"/>
            <a:r>
              <a:rPr lang="ru-RU"/>
              <a:t>Мобильным интернетом </a:t>
            </a:r>
            <a:r>
              <a:rPr lang="en-US"/>
              <a:t>GPRS </a:t>
            </a:r>
            <a:r>
              <a:rPr lang="ru-RU" dirty="0"/>
              <a:t> с очень низкой скоростью в местах слабого сигнала сети</a:t>
            </a:r>
          </a:p>
          <a:p>
            <a:pPr lvl="1"/>
            <a:endParaRPr lang="ru-RU" dirty="0"/>
          </a:p>
          <a:p>
            <a:r>
              <a:rPr lang="ru-RU" dirty="0"/>
              <a:t>Возможные решения:</a:t>
            </a:r>
          </a:p>
          <a:p>
            <a:pPr lvl="1"/>
            <a:r>
              <a:rPr lang="ru-RU" dirty="0"/>
              <a:t>Протестируйте скорость на сайте </a:t>
            </a:r>
            <a:r>
              <a:rPr lang="en-US" dirty="0">
                <a:hlinkClick r:id="rId2"/>
              </a:rPr>
              <a:t>https://www.speedtest.net/</a:t>
            </a:r>
            <a:r>
              <a:rPr lang="ru-RU" dirty="0"/>
              <a:t> </a:t>
            </a:r>
          </a:p>
          <a:p>
            <a:pPr lvl="1"/>
            <a:r>
              <a:rPr lang="ru-RU" dirty="0"/>
              <a:t>Если значение </a:t>
            </a:r>
            <a:r>
              <a:rPr lang="en-US" dirty="0"/>
              <a:t>PING </a:t>
            </a:r>
            <a:r>
              <a:rPr lang="ru-RU" dirty="0"/>
              <a:t>большое, смените провайдера интернета. Также обратите внимание на скорость – менее 5 </a:t>
            </a:r>
            <a:r>
              <a:rPr lang="ru-RU" dirty="0" err="1"/>
              <a:t>мбит</a:t>
            </a:r>
            <a:r>
              <a:rPr lang="ru-RU" dirty="0"/>
              <a:t>/сек очень мало и непродуктивно.</a:t>
            </a:r>
          </a:p>
          <a:p>
            <a:pPr lvl="1"/>
            <a:r>
              <a:rPr lang="ru-RU" dirty="0"/>
              <a:t>Замеры скорости в случае использования мобильной связи можно произвести с разных симок и выбрать лучшего оператора. В одном и том же месте могут быть абсолютно разные результаты – это зависит от вышек.</a:t>
            </a:r>
          </a:p>
        </p:txBody>
      </p:sp>
    </p:spTree>
    <p:extLst>
      <p:ext uri="{BB962C8B-B14F-4D97-AF65-F5344CB8AC3E}">
        <p14:creationId xmlns:p14="http://schemas.microsoft.com/office/powerpoint/2010/main" val="3678124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09805F-595C-40D9-A436-B55832C62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Подключение к уроку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32A9B90-95FB-43B3-8FE7-B2435D3718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Нормативы дистанционного обучения подразумевают, что учитель рассказывает и показывает лишь часть урока.</a:t>
            </a:r>
          </a:p>
          <a:p>
            <a:r>
              <a:rPr lang="ru-RU" dirty="0"/>
              <a:t>Вторую часть урока дети работают с заданиями так, чтобы не смотреть на экран.</a:t>
            </a:r>
          </a:p>
          <a:p>
            <a:r>
              <a:rPr lang="ru-RU" dirty="0"/>
              <a:t>ВАЖНО!!! Каждый ученик спокойно может подключиться на перемене и оставить компьютер включенным. Урок начинается ровно в 30 минут каждого часа, опоздание – создается хаос и трудности учителю.</a:t>
            </a:r>
          </a:p>
          <a:p>
            <a:r>
              <a:rPr lang="ru-RU" dirty="0"/>
              <a:t>Дистанционное обучение – СЛОЖНО! И сложно, во многом благодаря отсутствию живого общения и должного контроля. Идеально на этот период: включение видеокамер всеми участниками процесса и систематическое выполнение домашних заданий.</a:t>
            </a:r>
          </a:p>
        </p:txBody>
      </p:sp>
    </p:spTree>
    <p:extLst>
      <p:ext uri="{BB962C8B-B14F-4D97-AF65-F5344CB8AC3E}">
        <p14:creationId xmlns:p14="http://schemas.microsoft.com/office/powerpoint/2010/main" val="401226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69D76A-C16A-4EE9-8558-EEA18ABBA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Техническая поддержка журнала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440070-7035-4923-BB72-552F845631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интернете со скриншотами оставляем заявку </a:t>
            </a:r>
            <a:r>
              <a:rPr lang="en-US" dirty="0">
                <a:hlinkClick r:id="rId2"/>
              </a:rPr>
              <a:t>https://edutools.mos.ru/app2/ExtJournal?id=17469519&amp;signature=VQDTw8LmXLGPeJHk5bQraPT_BO4%3D</a:t>
            </a:r>
            <a:r>
              <a:rPr lang="ru-RU" dirty="0"/>
              <a:t> ВАЖНО! Опишите проблему как можно подробнее!</a:t>
            </a:r>
          </a:p>
          <a:p>
            <a:r>
              <a:rPr lang="ru-RU" dirty="0"/>
              <a:t>По телефону:</a:t>
            </a:r>
          </a:p>
          <a:p>
            <a:pPr marL="274320" lvl="1" indent="0">
              <a:buNone/>
            </a:pPr>
            <a:r>
              <a:rPr lang="ru-RU" dirty="0"/>
              <a:t>+7 (495) 539-38-38</a:t>
            </a:r>
          </a:p>
          <a:p>
            <a:r>
              <a:rPr lang="ru-RU" dirty="0"/>
              <a:t>Сообщаете классному руководителю номер заявки в поддержку.</a:t>
            </a:r>
          </a:p>
        </p:txBody>
      </p:sp>
    </p:spTree>
    <p:extLst>
      <p:ext uri="{BB962C8B-B14F-4D97-AF65-F5344CB8AC3E}">
        <p14:creationId xmlns:p14="http://schemas.microsoft.com/office/powerpoint/2010/main" val="1548988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415693-87F5-4000-9A82-7770176B5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Удаленный контроль компьютера – это просто!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34D99EC9-5DAA-4137-8D56-BF8338C03F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3196" y="2120900"/>
            <a:ext cx="8051958" cy="40513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25322A1-C4A8-48EE-AF3D-6C6BC35FD83A}"/>
              </a:ext>
            </a:extLst>
          </p:cNvPr>
          <p:cNvSpPr txBox="1"/>
          <p:nvPr/>
        </p:nvSpPr>
        <p:spPr>
          <a:xfrm>
            <a:off x="133165" y="6050202"/>
            <a:ext cx="103223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Установите </a:t>
            </a:r>
            <a:r>
              <a:rPr lang="en-US" dirty="0" err="1"/>
              <a:t>Teamviever</a:t>
            </a:r>
            <a:r>
              <a:rPr lang="en-US" dirty="0"/>
              <a:t> </a:t>
            </a:r>
            <a:r>
              <a:rPr lang="ru-RU" dirty="0"/>
              <a:t>на двух устройствах </a:t>
            </a:r>
          </a:p>
          <a:p>
            <a:r>
              <a:rPr lang="ru-RU" dirty="0"/>
              <a:t>и подключайтесь к домашнему компьютеру с другого устройства, настроив постоянный пароль.</a:t>
            </a:r>
            <a:r>
              <a:rPr lang="en-US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8750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D09A09-4D1F-4AB1-B0CC-5C1A7A17A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Главная цель – присутствие и работа всех на уроках!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CDA667-3D50-404A-8B47-52B765DDD6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  <a:t>Своевременное подключение </a:t>
            </a:r>
            <a:r>
              <a:rPr lang="ru-RU" sz="3200" dirty="0"/>
              <a:t>к уроку при стабильном интернете, по возможности включенное видео и микрофон дают возможность учителю работать «почти как в школе».</a:t>
            </a:r>
          </a:p>
          <a:p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  <a:t>Задания обязательны для всех. </a:t>
            </a:r>
            <a:r>
              <a:rPr lang="ru-RU" sz="3200" dirty="0"/>
              <a:t>Во время дистанционного обучения могут дать возможность сдать немного позже, но не более того.</a:t>
            </a:r>
          </a:p>
        </p:txBody>
      </p:sp>
    </p:spTree>
    <p:extLst>
      <p:ext uri="{BB962C8B-B14F-4D97-AF65-F5344CB8AC3E}">
        <p14:creationId xmlns:p14="http://schemas.microsoft.com/office/powerpoint/2010/main" val="11274715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22EA5B-AAF8-48D1-974C-1350BA3C1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 отправить задание?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9D77F5-2BF7-4316-ADE9-B3D7E3685E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 каждого ученика есть адрес с окончанием </a:t>
            </a:r>
            <a:r>
              <a:rPr lang="en-US" dirty="0"/>
              <a:t>@s998.ru</a:t>
            </a:r>
            <a:endParaRPr lang="ru-RU" dirty="0"/>
          </a:p>
          <a:p>
            <a:r>
              <a:rPr lang="ru-RU" dirty="0"/>
              <a:t>И у учителя тоже, например мой – </a:t>
            </a:r>
            <a:r>
              <a:rPr lang="en-US" dirty="0">
                <a:hlinkClick r:id="rId2"/>
              </a:rPr>
              <a:t>sviderski_aa@s998.ru</a:t>
            </a:r>
            <a:endParaRPr lang="en-US" dirty="0"/>
          </a:p>
          <a:p>
            <a:r>
              <a:rPr lang="ru-RU" dirty="0"/>
              <a:t>Адрес учителя не надо запоминать! Просто помните фамилию учителя по предмету (есть в расписании).</a:t>
            </a:r>
          </a:p>
          <a:p>
            <a:r>
              <a:rPr lang="ru-RU" dirty="0"/>
              <a:t>Заходите на </a:t>
            </a:r>
            <a:r>
              <a:rPr lang="en-US" dirty="0"/>
              <a:t>gmail.com </a:t>
            </a:r>
            <a:r>
              <a:rPr lang="ru-RU" dirty="0"/>
              <a:t>вводите адрес ребенка и его пароль, включая </a:t>
            </a:r>
            <a:r>
              <a:rPr lang="en-US" dirty="0"/>
              <a:t>@s998.ru </a:t>
            </a:r>
            <a:r>
              <a:rPr lang="ru-RU" dirty="0"/>
              <a:t>и начинаете писать новое письмо.</a:t>
            </a:r>
          </a:p>
          <a:p>
            <a:r>
              <a:rPr lang="ru-RU" dirty="0"/>
              <a:t>В графе «кому» просто начинаете вводить фамилию учителя и Вам выдаст адрес автоматически.</a:t>
            </a:r>
          </a:p>
        </p:txBody>
      </p:sp>
    </p:spTree>
    <p:extLst>
      <p:ext uri="{BB962C8B-B14F-4D97-AF65-F5344CB8AC3E}">
        <p14:creationId xmlns:p14="http://schemas.microsoft.com/office/powerpoint/2010/main" val="4922885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B21F59-E82F-4E9E-9E3A-8AC00151C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Пишем учителю биологии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2486666-CC06-4B0E-B6AD-179A2D23CB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076" y="1668624"/>
            <a:ext cx="10227076" cy="479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0808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4D7502-0211-4EA0-AE02-638C24BCA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Важно чистить компьютер от «системного мусора»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CAF1F5-0AB5-4A8E-8805-9FC034C90A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121408"/>
            <a:ext cx="10058400" cy="1971198"/>
          </a:xfrm>
        </p:spPr>
        <p:txBody>
          <a:bodyPr/>
          <a:lstStyle/>
          <a:p>
            <a:r>
              <a:rPr lang="ru-RU" dirty="0"/>
              <a:t>Самые простые решения – программы </a:t>
            </a:r>
            <a:r>
              <a:rPr lang="en-US" dirty="0" err="1"/>
              <a:t>Ccleaner</a:t>
            </a:r>
            <a:r>
              <a:rPr lang="en-US" dirty="0"/>
              <a:t> </a:t>
            </a:r>
            <a:r>
              <a:rPr lang="ru-RU" dirty="0"/>
              <a:t>или </a:t>
            </a:r>
            <a:r>
              <a:rPr lang="en-US" dirty="0"/>
              <a:t>Advanced System Care Free </a:t>
            </a:r>
          </a:p>
          <a:p>
            <a:r>
              <a:rPr lang="ru-RU" dirty="0"/>
              <a:t>В них нужно несколько нажатий и ваш компьютер станет немножко быстрее.</a:t>
            </a:r>
          </a:p>
          <a:p>
            <a:r>
              <a:rPr lang="ru-RU" dirty="0"/>
              <a:t>У этих программ есть платные версии, отличие которых – они «убираются» сами, как робот-пылесос: включаются при запуске, стирают мусор и отключаются.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0A4AC26-B85D-41A5-8371-77F97035E9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25" y="3719415"/>
            <a:ext cx="5248271" cy="295215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57FF0DB-04C7-4EE4-A7D8-6C959AB3F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6210" y="3932479"/>
            <a:ext cx="4163627" cy="2342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9040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F0FE6C1-F2D6-45D7-9AAF-12565088E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8350" y="1308298"/>
            <a:ext cx="9503834" cy="3520440"/>
          </a:xfrm>
        </p:spPr>
        <p:txBody>
          <a:bodyPr>
            <a:noAutofit/>
          </a:bodyPr>
          <a:lstStyle/>
          <a:p>
            <a: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  <a:t>2. Дистанционное обучение: </a:t>
            </a: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что о нём говорит </a:t>
            </a:r>
            <a:b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  <a:t>Закон?</a:t>
            </a:r>
            <a:br>
              <a:rPr lang="ru-RU" sz="4400" b="1" dirty="0">
                <a:solidFill>
                  <a:schemeClr val="accent1">
                    <a:lumMod val="50000"/>
                  </a:schemeClr>
                </a:solidFill>
              </a:rPr>
            </a:br>
            <a:b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</a:br>
            <a:endParaRPr lang="ru-RU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8921EE5-B522-4233-9B6E-9EC6E574E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3657" y="2247028"/>
            <a:ext cx="3258527" cy="373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1573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AE71D69-F3E3-48C5-8E23-A968B9A5FF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33"/>
          <a:stretch/>
        </p:blipFill>
        <p:spPr>
          <a:xfrm>
            <a:off x="284559" y="114300"/>
            <a:ext cx="4822031" cy="6629400"/>
          </a:xfrm>
          <a:prstGeom prst="rect">
            <a:avLst/>
          </a:prstGeom>
        </p:spPr>
      </p:pic>
      <p:sp>
        <p:nvSpPr>
          <p:cNvPr id="6" name="Стрелка: влево 5">
            <a:extLst>
              <a:ext uri="{FF2B5EF4-FFF2-40B4-BE49-F238E27FC236}">
                <a16:creationId xmlns:a16="http://schemas.microsoft.com/office/drawing/2014/main" id="{6DA29B58-370C-4706-8784-DB777A446D97}"/>
              </a:ext>
            </a:extLst>
          </p:cNvPr>
          <p:cNvSpPr/>
          <p:nvPr/>
        </p:nvSpPr>
        <p:spPr>
          <a:xfrm>
            <a:off x="5363765" y="114300"/>
            <a:ext cx="4953000" cy="1619250"/>
          </a:xfrm>
          <a:prstGeom prst="lef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Дистанционное обучение – заочная форма</a:t>
            </a:r>
            <a:r>
              <a:rPr lang="ru-RU" dirty="0">
                <a:solidFill>
                  <a:prstClr val="black"/>
                </a:solidFill>
                <a:latin typeface="Cambria" panose="02040503050406030204" pitchFamily="18" charset="0"/>
              </a:rPr>
              <a:t>?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</p:txBody>
      </p:sp>
      <p:sp>
        <p:nvSpPr>
          <p:cNvPr id="7" name="Стрелка: влево 6">
            <a:extLst>
              <a:ext uri="{FF2B5EF4-FFF2-40B4-BE49-F238E27FC236}">
                <a16:creationId xmlns:a16="http://schemas.microsoft.com/office/drawing/2014/main" id="{AC45EA50-7774-4C92-8670-7B73062158AA}"/>
              </a:ext>
            </a:extLst>
          </p:cNvPr>
          <p:cNvSpPr/>
          <p:nvPr/>
        </p:nvSpPr>
        <p:spPr>
          <a:xfrm>
            <a:off x="5760397" y="1595438"/>
            <a:ext cx="4953000" cy="1619250"/>
          </a:xfrm>
          <a:prstGeom prst="lef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Родители должны давать разрешение? </a:t>
            </a:r>
          </a:p>
        </p:txBody>
      </p:sp>
      <p:sp>
        <p:nvSpPr>
          <p:cNvPr id="8" name="Стрелка: влево 7">
            <a:extLst>
              <a:ext uri="{FF2B5EF4-FFF2-40B4-BE49-F238E27FC236}">
                <a16:creationId xmlns:a16="http://schemas.microsoft.com/office/drawing/2014/main" id="{EC134A0E-55BD-41EE-9482-FAE83104AD1B}"/>
              </a:ext>
            </a:extLst>
          </p:cNvPr>
          <p:cNvSpPr/>
          <p:nvPr/>
        </p:nvSpPr>
        <p:spPr>
          <a:xfrm>
            <a:off x="5229225" y="2987617"/>
            <a:ext cx="4953000" cy="1619250"/>
          </a:xfrm>
          <a:prstGeom prst="lef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Дистанционное обучение надо согласовывать с родителями</a:t>
            </a:r>
            <a:r>
              <a:rPr lang="ru-RU" dirty="0">
                <a:solidFill>
                  <a:prstClr val="black"/>
                </a:solidFill>
                <a:latin typeface="Cambria" panose="02040503050406030204" pitchFamily="18" charset="0"/>
              </a:rPr>
              <a:t>?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</p:txBody>
      </p:sp>
      <p:sp>
        <p:nvSpPr>
          <p:cNvPr id="9" name="Стрелка: влево 8">
            <a:extLst>
              <a:ext uri="{FF2B5EF4-FFF2-40B4-BE49-F238E27FC236}">
                <a16:creationId xmlns:a16="http://schemas.microsoft.com/office/drawing/2014/main" id="{8BAF2EBD-52EB-463D-86F6-248FAEB857C5}"/>
              </a:ext>
            </a:extLst>
          </p:cNvPr>
          <p:cNvSpPr/>
          <p:nvPr/>
        </p:nvSpPr>
        <p:spPr>
          <a:xfrm>
            <a:off x="5995289" y="4327409"/>
            <a:ext cx="4953000" cy="1619250"/>
          </a:xfrm>
          <a:prstGeom prst="lef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Дистанционное обучение установлено без соблюдения требований Закона</a:t>
            </a:r>
            <a:r>
              <a:rPr lang="ru-RU" dirty="0">
                <a:solidFill>
                  <a:prstClr val="black"/>
                </a:solidFill>
                <a:latin typeface="Cambria" panose="02040503050406030204" pitchFamily="18" charset="0"/>
              </a:rPr>
              <a:t>?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1091031-275B-4416-8A21-EC25D37018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1421" y="-33250"/>
            <a:ext cx="1534146" cy="192023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0286C68-BC8C-444E-B9D1-89EB3C7D85FD}"/>
              </a:ext>
            </a:extLst>
          </p:cNvPr>
          <p:cNvSpPr txBox="1"/>
          <p:nvPr/>
        </p:nvSpPr>
        <p:spPr>
          <a:xfrm>
            <a:off x="5363765" y="5981350"/>
            <a:ext cx="5810371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РАЗБИРАЕМСЯ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4C3131-20A4-44C0-BC8B-777B88B5A1D4}"/>
              </a:ext>
            </a:extLst>
          </p:cNvPr>
          <p:cNvSpPr txBox="1"/>
          <p:nvPr/>
        </p:nvSpPr>
        <p:spPr>
          <a:xfrm>
            <a:off x="414932" y="1575754"/>
            <a:ext cx="4822032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Из открытых источников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574" y="99379"/>
            <a:ext cx="2215555" cy="151923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58" y="1662123"/>
            <a:ext cx="2215555" cy="151923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686" y="3059362"/>
            <a:ext cx="2215555" cy="151923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68" y="4606867"/>
            <a:ext cx="2215555" cy="151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993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91CD018-2DC9-4D8F-9D18-8F5910EB15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72" t="2857" r="1982" b="18285"/>
          <a:stretch/>
        </p:blipFill>
        <p:spPr>
          <a:xfrm>
            <a:off x="638175" y="266700"/>
            <a:ext cx="10887075" cy="636978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1F234C-3BE0-4834-8F00-CB0964703229}"/>
              </a:ext>
            </a:extLst>
          </p:cNvPr>
          <p:cNvSpPr txBox="1"/>
          <p:nvPr/>
        </p:nvSpPr>
        <p:spPr>
          <a:xfrm>
            <a:off x="6199464" y="5427677"/>
            <a:ext cx="4907560" cy="954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Если здесь такая форма как дистанционное обучение?</a:t>
            </a:r>
          </a:p>
        </p:txBody>
      </p:sp>
    </p:spTree>
    <p:extLst>
      <p:ext uri="{BB962C8B-B14F-4D97-AF65-F5344CB8AC3E}">
        <p14:creationId xmlns:p14="http://schemas.microsoft.com/office/powerpoint/2010/main" val="17754366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8156197-1DAA-4D73-A778-2BF3CAF2A46B}"/>
              </a:ext>
            </a:extLst>
          </p:cNvPr>
          <p:cNvSpPr txBox="1"/>
          <p:nvPr/>
        </p:nvSpPr>
        <p:spPr>
          <a:xfrm>
            <a:off x="1335493" y="53381"/>
            <a:ext cx="9728791" cy="707886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 w="0"/>
                <a:solidFill>
                  <a:srgbClr val="A28E6A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Что такое дистанционное обучение?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C11539C-DB1F-46D8-A3F1-EA051A0516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0736" y="5092351"/>
            <a:ext cx="5351264" cy="1721168"/>
          </a:xfrm>
          <a:prstGeom prst="rect">
            <a:avLst/>
          </a:prstGeom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D4D9C360-23E3-4F73-9D84-3B8E7CCA40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828" y="2350912"/>
            <a:ext cx="6585347" cy="4539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Статья 16. Реализация образовательных программ с применением электронного обучения и дистанционных образовательных технологий</a:t>
            </a: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 </a:t>
            </a:r>
            <a:r>
              <a:rPr kumimoji="0" lang="ru-RU" altLang="ru-RU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Под электронным обучением понимается организация образовательной деятельности </a:t>
            </a:r>
            <a:r>
              <a:rPr kumimoji="0" lang="ru-RU" altLang="ru-RU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 применением содержащейся в базах данных и используемой при реализации образовательных программ информации и обеспечивающих ее обработку информационных технологий, технических средств, а также информационно-телекоммуникационных сетей, обеспечивающих передачу по линиям связи указанной информации, взаимодействие обучающихся и педагогических работников. </a:t>
            </a:r>
            <a:r>
              <a:rPr kumimoji="0" lang="ru-RU" altLang="ru-RU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Под дистанционными образовательными технологиями понимаются образовательные технологии</a:t>
            </a:r>
            <a:r>
              <a:rPr kumimoji="0" lang="ru-RU" altLang="ru-RU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реализуемые в основном с применением информационно-телекоммуникационных сетей при опосредованном (на расстоянии) взаимодействии обучающихся и педагогических работников.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A0EB37F-CCBC-4296-AD50-C64DF3FE82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67" y="850377"/>
            <a:ext cx="6472191" cy="161483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92F5A06-BD62-4481-BC7A-FB1DAA87C2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9127" y="952690"/>
            <a:ext cx="2355548" cy="3985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960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D4086448-E752-4B84-AAED-9F10E80D7C09}"/>
              </a:ext>
            </a:extLst>
          </p:cNvPr>
          <p:cNvGraphicFramePr/>
          <p:nvPr/>
        </p:nvGraphicFramePr>
        <p:xfrm>
          <a:off x="361950" y="180975"/>
          <a:ext cx="11544300" cy="5372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трелка: вниз 3">
            <a:extLst>
              <a:ext uri="{FF2B5EF4-FFF2-40B4-BE49-F238E27FC236}">
                <a16:creationId xmlns:a16="http://schemas.microsoft.com/office/drawing/2014/main" id="{8C8B9F95-0469-43B9-B0AA-B5CFCA58F767}"/>
              </a:ext>
            </a:extLst>
          </p:cNvPr>
          <p:cNvSpPr/>
          <p:nvPr/>
        </p:nvSpPr>
        <p:spPr>
          <a:xfrm>
            <a:off x="4220886" y="4955883"/>
            <a:ext cx="6343650" cy="2047875"/>
          </a:xfrm>
          <a:prstGeom prst="downArrow">
            <a:avLst/>
          </a:prstGeom>
          <a:solidFill>
            <a:srgbClr val="CCFFCC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Образовательная технология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 — это  совокупность методов и средств, используемых в последовательном формировании познавательного процесса и структуры взаимодействия учащихся и педагога.</a:t>
            </a:r>
          </a:p>
        </p:txBody>
      </p:sp>
    </p:spTree>
    <p:extLst>
      <p:ext uri="{BB962C8B-B14F-4D97-AF65-F5344CB8AC3E}">
        <p14:creationId xmlns:p14="http://schemas.microsoft.com/office/powerpoint/2010/main" val="356445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A325913-06FD-4BB4-908B-68CA4DB2E2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graphicEl>
                                              <a:dgm id="{5A325913-06FD-4BB4-908B-68CA4DB2E2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graphicEl>
                                              <a:dgm id="{5A325913-06FD-4BB4-908B-68CA4DB2E2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graphicEl>
                                              <a:dgm id="{5A325913-06FD-4BB4-908B-68CA4DB2E2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5EDE50A-6E93-40B9-83EE-2E3FD66482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graphicEl>
                                              <a:dgm id="{05EDE50A-6E93-40B9-83EE-2E3FD66482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graphicEl>
                                              <a:dgm id="{05EDE50A-6E93-40B9-83EE-2E3FD66482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graphicEl>
                                              <a:dgm id="{05EDE50A-6E93-40B9-83EE-2E3FD66482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ED5AB72-CBD0-4A61-93F7-7010A33C0D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graphicEl>
                                              <a:dgm id="{BED5AB72-CBD0-4A61-93F7-7010A33C0D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graphicEl>
                                              <a:dgm id="{BED5AB72-CBD0-4A61-93F7-7010A33C0D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graphicEl>
                                              <a:dgm id="{BED5AB72-CBD0-4A61-93F7-7010A33C0D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7DCF471-F187-4029-A41A-B837ACB37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graphicEl>
                                              <a:dgm id="{77DCF471-F187-4029-A41A-B837ACB37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graphicEl>
                                              <a:dgm id="{77DCF471-F187-4029-A41A-B837ACB37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graphicEl>
                                              <a:dgm id="{77DCF471-F187-4029-A41A-B837ACB37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26CD534-5410-42BB-95A1-6AFD67AC5A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graphicEl>
                                              <a:dgm id="{926CD534-5410-42BB-95A1-6AFD67AC5A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graphicEl>
                                              <a:dgm id="{926CD534-5410-42BB-95A1-6AFD67AC5A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graphicEl>
                                              <a:dgm id="{926CD534-5410-42BB-95A1-6AFD67AC5A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9F59966-7C70-4376-B217-EB574845AA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graphicEl>
                                              <a:dgm id="{09F59966-7C70-4376-B217-EB574845AA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graphicEl>
                                              <a:dgm id="{09F59966-7C70-4376-B217-EB574845AA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graphicEl>
                                              <a:dgm id="{09F59966-7C70-4376-B217-EB574845AA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B75CB95-E41D-4D38-892E-922B608DCAE4}"/>
              </a:ext>
            </a:extLst>
          </p:cNvPr>
          <p:cNvSpPr txBox="1"/>
          <p:nvPr/>
        </p:nvSpPr>
        <p:spPr>
          <a:xfrm>
            <a:off x="447675" y="119173"/>
            <a:ext cx="11525250" cy="954107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0"/>
                <a:solidFill>
                  <a:srgbClr val="A28E6A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Какие документы являются главными для регламентации дистанционного обучения?</a:t>
            </a: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EFC6C909-84B7-47B7-A6BC-50A0989C3D9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32478259"/>
              </p:ext>
            </p:extLst>
          </p:nvPr>
        </p:nvGraphicFramePr>
        <p:xfrm>
          <a:off x="-133350" y="1425705"/>
          <a:ext cx="12030075" cy="56274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37362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BDE5DC7-0027-4843-B4E6-A5764D455F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570" t="32093" r="27442" b="48837"/>
          <a:stretch/>
        </p:blipFill>
        <p:spPr>
          <a:xfrm>
            <a:off x="717611" y="2589311"/>
            <a:ext cx="9385178" cy="245612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46CA629-ADCA-418D-9228-81C4C1C396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2631"/>
          <a:stretch/>
        </p:blipFill>
        <p:spPr>
          <a:xfrm>
            <a:off x="177689" y="1797195"/>
            <a:ext cx="8882642" cy="91936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5A9974E-15C1-4391-AF16-0BA8B75EDE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4334" y="4928700"/>
            <a:ext cx="6809016" cy="155099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C00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Стрелка: вправо 5">
            <a:extLst>
              <a:ext uri="{FF2B5EF4-FFF2-40B4-BE49-F238E27FC236}">
                <a16:creationId xmlns:a16="http://schemas.microsoft.com/office/drawing/2014/main" id="{432281F4-4532-4408-98E1-A96087772D0B}"/>
              </a:ext>
            </a:extLst>
          </p:cNvPr>
          <p:cNvSpPr/>
          <p:nvPr/>
        </p:nvSpPr>
        <p:spPr>
          <a:xfrm rot="1365485">
            <a:off x="1818674" y="5022266"/>
            <a:ext cx="2781300" cy="1357800"/>
          </a:xfrm>
          <a:prstGeom prst="rightArrow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Разъяснения – в Приказе № 816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44639F7-468E-48EF-B6BC-238784248B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690" y="791819"/>
            <a:ext cx="6651736" cy="10053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6313EFF-846F-4C72-A889-F8635BCB1127}"/>
              </a:ext>
            </a:extLst>
          </p:cNvPr>
          <p:cNvSpPr txBox="1"/>
          <p:nvPr/>
        </p:nvSpPr>
        <p:spPr>
          <a:xfrm>
            <a:off x="447675" y="119173"/>
            <a:ext cx="10515600" cy="52322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0"/>
                <a:solidFill>
                  <a:srgbClr val="A28E6A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Какой документ из указанных самый главный?</a:t>
            </a:r>
          </a:p>
        </p:txBody>
      </p:sp>
    </p:spTree>
    <p:extLst>
      <p:ext uri="{BB962C8B-B14F-4D97-AF65-F5344CB8AC3E}">
        <p14:creationId xmlns:p14="http://schemas.microsoft.com/office/powerpoint/2010/main" val="3974162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6197BC5-9020-46E1-8FC2-134800126C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034" t="22325" r="27181" b="57830"/>
          <a:stretch/>
        </p:blipFill>
        <p:spPr>
          <a:xfrm>
            <a:off x="553681" y="1134309"/>
            <a:ext cx="6447040" cy="1614057"/>
          </a:xfrm>
          <a:prstGeom prst="rect">
            <a:avLst/>
          </a:prstGeom>
          <a:solidFill>
            <a:srgbClr val="7030A0"/>
          </a:solidFill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4BAD9FB-7515-4CA5-A0E9-1DF6B663B1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732" t="42016" r="26744" b="43410"/>
          <a:stretch/>
        </p:blipFill>
        <p:spPr>
          <a:xfrm>
            <a:off x="353655" y="3237859"/>
            <a:ext cx="8770680" cy="1768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E4977B1-A29B-47EB-8015-852639E5AF0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209" t="46667" r="26831" b="42720"/>
          <a:stretch/>
        </p:blipFill>
        <p:spPr>
          <a:xfrm>
            <a:off x="353654" y="5171675"/>
            <a:ext cx="8770681" cy="138841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741B641-88C1-48B1-8071-EE47F440D121}"/>
              </a:ext>
            </a:extLst>
          </p:cNvPr>
          <p:cNvSpPr txBox="1"/>
          <p:nvPr/>
        </p:nvSpPr>
        <p:spPr>
          <a:xfrm>
            <a:off x="1440268" y="138222"/>
            <a:ext cx="9728791" cy="52322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0"/>
                <a:solidFill>
                  <a:srgbClr val="A28E6A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Как дистанционное обучение разъясняет Приказ № 816?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4AFFE31-9673-4689-AD94-E6AE3CD58E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6700" y="919718"/>
            <a:ext cx="3444240" cy="215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008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BC45CE-C60D-4700-B39C-12E8FDDCFA99}"/>
              </a:ext>
            </a:extLst>
          </p:cNvPr>
          <p:cNvSpPr txBox="1"/>
          <p:nvPr/>
        </p:nvSpPr>
        <p:spPr>
          <a:xfrm>
            <a:off x="123824" y="1190625"/>
            <a:ext cx="1214437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5.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При реализации образовательных программ или их частей с применением электронного обучения, дистанционных образовательных технологий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местом осуществления образовательной деятельности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является место нахождения организации или ее филиала независимо от места нахождения обучающихся;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организации </a:t>
            </a:r>
            <a:r>
              <a:rPr kumimoji="0" lang="ru-RU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обеспечивают </a:t>
            </a:r>
            <a:r>
              <a:rPr kumimoji="0" lang="ru-RU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соответствующий применяемым технологиям уровень подготовки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педагогических, научных, учебно-вспомогательных, административно-хозяйственных работников организации;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организации </a:t>
            </a:r>
            <a:r>
              <a:rPr kumimoji="0" lang="ru-RU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самостоятельно определяют порядок </a:t>
            </a:r>
            <a:r>
              <a:rPr kumimoji="0" lang="ru-RU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оказания учебно-методической помощи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обучающимся, в том числе в форме индивидуальных консультаций, оказываемых дистанционно с использованием информационных  и  телекоммуникационных технологий;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организации </a:t>
            </a:r>
            <a:r>
              <a:rPr kumimoji="0" lang="ru-RU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самостоятельно определяют соотношение объема занятий</a:t>
            </a:r>
            <a:r>
              <a:rPr kumimoji="0" lang="ru-RU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проводимых путем непосредственного взаимодействия педагогического работника с обучающимся, в том числе с применением электронного обучения, дистанционных образовательных технологий;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допускается отсутствие учебных занятий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проводимых путем непосредственного взаимодействия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педагогического работника с обучающимся в аудитории.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6. 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При реализации образовательных программ или их частей с применением исключительно электронного обучения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, дистанционных образовательных технологий организация самостоятельно и (или) с использованием ресурсов иных организаций: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создает условия для функционирования электронной информационно- образовательной ср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еды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, обеспечивающей освоение обучающимися образовательных программ или их частей в полном объеме независимо от места нахождения обучающихся;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обеспечивает идентификацию личности обучающегося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, выбор способа которой осуществляется организацией самостоятельно, и контроль соблюдения условий проведения мероприятий, в рамках которых осуществляется оценка результатов обучения.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330BAC-4EB2-4F32-BE74-671E24BD2BF6}"/>
              </a:ext>
            </a:extLst>
          </p:cNvPr>
          <p:cNvSpPr txBox="1"/>
          <p:nvPr/>
        </p:nvSpPr>
        <p:spPr>
          <a:xfrm>
            <a:off x="123825" y="109648"/>
            <a:ext cx="4562475" cy="954107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0"/>
                <a:solidFill>
                  <a:srgbClr val="A28E6A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Что школа должна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0"/>
                <a:solidFill>
                  <a:srgbClr val="A28E6A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 на что имеет право?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4E94872-8DF0-45B5-95AD-5D6EBA193D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0230" y="138928"/>
            <a:ext cx="6994120" cy="1051697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77519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103E49F-484D-4449-B18A-4DD4B1EC8323}"/>
              </a:ext>
            </a:extLst>
          </p:cNvPr>
          <p:cNvSpPr txBox="1"/>
          <p:nvPr/>
        </p:nvSpPr>
        <p:spPr>
          <a:xfrm>
            <a:off x="6207525" y="2324100"/>
            <a:ext cx="611981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7.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Организации вправе осуществлять реализацию образовательных программ или их частей с применением исключительно электронного обучения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, дистанционных образовательных технологий, организуя учебные занятия в виде онлайн-курсов, обеспечивающих для обучающихся независимо от их места нахождения и организации, в которой они осваивают образовательную программу, достижение и оценку результатов обучения путем организации образовательной деятельности в электронной информационно-образовательной среде, к которой предоставляется открытый доступ через информационно-телекоммуникационную сеть "Интернет".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A1353E-9E44-4546-98C1-A454CA8849D8}"/>
              </a:ext>
            </a:extLst>
          </p:cNvPr>
          <p:cNvSpPr txBox="1"/>
          <p:nvPr/>
        </p:nvSpPr>
        <p:spPr>
          <a:xfrm>
            <a:off x="1343129" y="127871"/>
            <a:ext cx="9728791" cy="954107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0"/>
                <a:solidFill>
                  <a:srgbClr val="A28E6A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Нужно ли спрашивать мнение родителей при введении дистанционного обучения? Нет.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F9F66C8-2DE0-43DC-9B82-508738F874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1720" y="1265593"/>
            <a:ext cx="6361608" cy="1156374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D54CA09-6BBE-4759-BE53-989E2E626A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30" y="1178569"/>
            <a:ext cx="5354481" cy="13944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07533E2-0C65-4AD9-81F4-D388D7BDC0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18558"/>
            <a:ext cx="5905500" cy="91044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C186AE9-7514-4F14-A9EB-D007FE610EF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828" b="4423"/>
          <a:stretch/>
        </p:blipFill>
        <p:spPr>
          <a:xfrm>
            <a:off x="151013" y="3667126"/>
            <a:ext cx="5905500" cy="2590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832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2EA9F60-762B-45EF-84BD-587791DB26E3}"/>
              </a:ext>
            </a:extLst>
          </p:cNvPr>
          <p:cNvSpPr txBox="1"/>
          <p:nvPr/>
        </p:nvSpPr>
        <p:spPr>
          <a:xfrm>
            <a:off x="0" y="59510"/>
            <a:ext cx="12192000" cy="954107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0"/>
                <a:solidFill>
                  <a:srgbClr val="A28E6A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Могут ли родители отрицать/отвергать дистанционное обучение?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0"/>
                <a:solidFill>
                  <a:srgbClr val="A28E6A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Конечно – ведь они самые главные.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CFAE341-0184-443C-A7D1-EDDD2FFE53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4201"/>
          <a:stretch/>
        </p:blipFill>
        <p:spPr>
          <a:xfrm>
            <a:off x="438150" y="1049007"/>
            <a:ext cx="9734550" cy="970644"/>
          </a:xfrm>
          <a:prstGeom prst="rect">
            <a:avLst/>
          </a:prstGeom>
          <a:ln w="38100" cap="sq">
            <a:solidFill>
              <a:srgbClr val="0000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7B21700-AE48-41D2-8FA1-91CAE88DC0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4201"/>
          <a:stretch/>
        </p:blipFill>
        <p:spPr>
          <a:xfrm>
            <a:off x="304800" y="1986047"/>
            <a:ext cx="11887200" cy="115252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867425F-B25F-4812-B4E4-6C1A657D05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50" y="3123320"/>
            <a:ext cx="9858375" cy="3524212"/>
          </a:xfrm>
          <a:prstGeom prst="rect">
            <a:avLst/>
          </a:prstGeom>
          <a:ln w="38100" cap="sq">
            <a:solidFill>
              <a:srgbClr val="0000C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E2EA8AFF-E3FB-48B2-AAB9-0628EBFB96E1}"/>
              </a:ext>
            </a:extLst>
          </p:cNvPr>
          <p:cNvCxnSpPr/>
          <p:nvPr/>
        </p:nvCxnSpPr>
        <p:spPr>
          <a:xfrm>
            <a:off x="3638550" y="4171950"/>
            <a:ext cx="5610225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1E5BBBAB-764B-406F-A112-A9F2BF8E201E}"/>
              </a:ext>
            </a:extLst>
          </p:cNvPr>
          <p:cNvCxnSpPr/>
          <p:nvPr/>
        </p:nvCxnSpPr>
        <p:spPr>
          <a:xfrm>
            <a:off x="4514850" y="4610100"/>
            <a:ext cx="5657850" cy="0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3E6E030-AF0C-4E87-A857-3D477AE54A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418" y="2423390"/>
            <a:ext cx="5681964" cy="3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775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50F838-F10D-48AE-A2BE-870CA79A7870}"/>
              </a:ext>
            </a:extLst>
          </p:cNvPr>
          <p:cNvSpPr txBox="1"/>
          <p:nvPr/>
        </p:nvSpPr>
        <p:spPr>
          <a:xfrm>
            <a:off x="3171825" y="313218"/>
            <a:ext cx="8904070" cy="1200329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 w="0"/>
                <a:solidFill>
                  <a:srgbClr val="A28E6A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Какие могут быть причины полного перехода на </a:t>
            </a:r>
            <a:r>
              <a:rPr kumimoji="0" lang="ru-RU" sz="3600" b="1" i="0" u="none" strike="noStrike" kern="1200" cap="none" spc="0" normalizeH="0" baseline="0" noProof="0" dirty="0" err="1">
                <a:ln w="0"/>
                <a:solidFill>
                  <a:srgbClr val="A28E6A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дистант</a:t>
            </a:r>
            <a:r>
              <a:rPr kumimoji="0" lang="ru-RU" sz="3600" b="1" i="0" u="none" strike="noStrike" kern="1200" cap="none" spc="0" normalizeH="0" baseline="0" noProof="0" dirty="0">
                <a:ln w="0"/>
                <a:solidFill>
                  <a:srgbClr val="A28E6A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400" b="1" i="0" u="none" strike="noStrike" kern="1200" cap="none" spc="0" normalizeH="0" baseline="0" noProof="0" dirty="0">
                <a:ln w="0"/>
                <a:solidFill>
                  <a:srgbClr val="A28E6A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(в определённый период)?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6D8F909-8470-4F42-BDD2-ED9905E653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856" t="52453" r="1060" b="1598"/>
          <a:stretch/>
        </p:blipFill>
        <p:spPr>
          <a:xfrm>
            <a:off x="3667126" y="1762125"/>
            <a:ext cx="7115160" cy="2147014"/>
          </a:xfrm>
          <a:prstGeom prst="rect">
            <a:avLst/>
          </a:prstGeom>
        </p:spPr>
      </p:pic>
      <p:sp>
        <p:nvSpPr>
          <p:cNvPr id="5" name="Стрелка: вниз 4">
            <a:extLst>
              <a:ext uri="{FF2B5EF4-FFF2-40B4-BE49-F238E27FC236}">
                <a16:creationId xmlns:a16="http://schemas.microsoft.com/office/drawing/2014/main" id="{DA640C8E-3A20-42F4-8907-6ED98A28E9FF}"/>
              </a:ext>
            </a:extLst>
          </p:cNvPr>
          <p:cNvSpPr/>
          <p:nvPr/>
        </p:nvSpPr>
        <p:spPr>
          <a:xfrm>
            <a:off x="-116378" y="2261062"/>
            <a:ext cx="4469304" cy="3798693"/>
          </a:xfrm>
          <a:prstGeom prst="downArrow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Глава субъекта Российской Федерации (Мэр Москвы) в имеет полномочия на принятие решений решений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97AEB50-4B63-4F10-A941-9E9939AA83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975" y="447675"/>
            <a:ext cx="2743200" cy="20574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6AE248D-733C-461D-A0F4-FFF21A0238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9151" y="4752528"/>
            <a:ext cx="9291109" cy="150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10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AAF8CCD-72E2-4AB7-A480-BD54EFD700F0}"/>
              </a:ext>
            </a:extLst>
          </p:cNvPr>
          <p:cNvSpPr txBox="1"/>
          <p:nvPr/>
        </p:nvSpPr>
        <p:spPr>
          <a:xfrm>
            <a:off x="428625" y="1333816"/>
            <a:ext cx="61341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УКАЗ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 - нормативный правовой акт, предусматривающий нормы права, рассчитанные на многократное применение.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Издаются:  Президентом РФ или Главами субъектов РФ.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Носят комплексный характер и включают как нормативные, так и оперативно-распорядительные индивидуальные предписания.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mbria" panose="02040503050406030204" pitchFamily="18" charset="0"/>
                <a:ea typeface="+mn-ea"/>
                <a:cs typeface="+mn-cs"/>
              </a:rPr>
              <a:t>Носят властный характер и обязательны к исполнению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4B7585-AB1C-4C67-8A3A-0628594A0EE5}"/>
              </a:ext>
            </a:extLst>
          </p:cNvPr>
          <p:cNvSpPr txBox="1"/>
          <p:nvPr/>
        </p:nvSpPr>
        <p:spPr>
          <a:xfrm>
            <a:off x="226000" y="148801"/>
            <a:ext cx="11642150" cy="107721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 w="0"/>
                <a:solidFill>
                  <a:srgbClr val="A28E6A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Может ли руководитель организации/предприятия города Москвы не исполнять Указ Мэра?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2A2D5F0-DCE7-41FC-8E2C-0E504C2544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3533"/>
          <a:stretch/>
        </p:blipFill>
        <p:spPr>
          <a:xfrm>
            <a:off x="1095375" y="4196138"/>
            <a:ext cx="10772775" cy="2400352"/>
          </a:xfrm>
          <a:prstGeom prst="rect">
            <a:avLst/>
          </a:prstGeom>
        </p:spPr>
      </p:pic>
      <p:sp>
        <p:nvSpPr>
          <p:cNvPr id="5" name="Стрелка: вниз 4">
            <a:extLst>
              <a:ext uri="{FF2B5EF4-FFF2-40B4-BE49-F238E27FC236}">
                <a16:creationId xmlns:a16="http://schemas.microsoft.com/office/drawing/2014/main" id="{0628D25B-16C9-4D29-A211-155590655317}"/>
              </a:ext>
            </a:extLst>
          </p:cNvPr>
          <p:cNvSpPr/>
          <p:nvPr/>
        </p:nvSpPr>
        <p:spPr>
          <a:xfrm>
            <a:off x="6915150" y="2825496"/>
            <a:ext cx="1028700" cy="12070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 panose="0204050305040603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7527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9929EC70-27E7-40B0-BD87-C25FEAC6999B}"/>
              </a:ext>
            </a:extLst>
          </p:cNvPr>
          <p:cNvGraphicFramePr/>
          <p:nvPr/>
        </p:nvGraphicFramePr>
        <p:xfrm>
          <a:off x="-663575" y="0"/>
          <a:ext cx="8128000" cy="6648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7435262-7F02-4B9A-AF3A-8D4844C14D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2763" y="1019176"/>
            <a:ext cx="4930906" cy="4150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2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31227C0-A69F-46BE-9B85-46BB3013C8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531227C0-A69F-46BE-9B85-46BB3013C8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531227C0-A69F-46BE-9B85-46BB3013C8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E9CEF7-71C3-4E78-A189-2429A91442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54E9CEF7-71C3-4E78-A189-2429A91442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54E9CEF7-71C3-4E78-A189-2429A91442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ACD3AAB-8977-4015-881D-538C125EC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graphicEl>
                                              <a:dgm id="{4ACD3AAB-8977-4015-881D-538C125EC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graphicEl>
                                              <a:dgm id="{4ACD3AAB-8977-4015-881D-538C125EC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7F98330-66C8-44B8-8051-6CB2E86437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graphicEl>
                                              <a:dgm id="{C7F98330-66C8-44B8-8051-6CB2E86437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graphicEl>
                                              <a:dgm id="{C7F98330-66C8-44B8-8051-6CB2E86437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5282C20-20E1-49F9-8603-13E0B3955B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graphicEl>
                                              <a:dgm id="{55282C20-20E1-49F9-8603-13E0B3955B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graphicEl>
                                              <a:dgm id="{55282C20-20E1-49F9-8603-13E0B3955B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74EF39-FCEE-4EA9-90A2-287EDD676E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graphicEl>
                                              <a:dgm id="{AA74EF39-FCEE-4EA9-90A2-287EDD676E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graphicEl>
                                              <a:dgm id="{AA74EF39-FCEE-4EA9-90A2-287EDD676E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0A4EA8E-77A8-4E40-BC9D-52DD25717C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graphicEl>
                                              <a:dgm id="{C0A4EA8E-77A8-4E40-BC9D-52DD25717C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graphicEl>
                                              <a:dgm id="{C0A4EA8E-77A8-4E40-BC9D-52DD25717C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Безопасность и риски во время работы в дистанционном формате</a:t>
            </a:r>
          </a:p>
        </p:txBody>
      </p:sp>
    </p:spTree>
    <p:extLst>
      <p:ext uri="{BB962C8B-B14F-4D97-AF65-F5344CB8AC3E}">
        <p14:creationId xmlns:p14="http://schemas.microsoft.com/office/powerpoint/2010/main" val="33850669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school385.ru/upload/image/slide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4604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47982" y="4553893"/>
            <a:ext cx="5274220" cy="219999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6000" b="1" dirty="0">
                <a:solidFill>
                  <a:srgbClr val="FF0000"/>
                </a:solidFill>
                <a:latin typeface="Arial Black" panose="020B0A04020102020204" pitchFamily="34" charset="0"/>
              </a:rPr>
              <a:t>РИСКИ</a:t>
            </a:r>
          </a:p>
          <a:p>
            <a:pPr marL="0" indent="0" algn="ctr">
              <a:buNone/>
            </a:pPr>
            <a:endParaRPr lang="ru-RU" sz="6000" dirty="0"/>
          </a:p>
        </p:txBody>
      </p:sp>
      <p:sp>
        <p:nvSpPr>
          <p:cNvPr id="4" name="object 2"/>
          <p:cNvSpPr txBox="1">
            <a:spLocks noGrp="1"/>
          </p:cNvSpPr>
          <p:nvPr>
            <p:ph type="ctrTitle"/>
          </p:nvPr>
        </p:nvSpPr>
        <p:spPr>
          <a:xfrm>
            <a:off x="6286123" y="498777"/>
            <a:ext cx="5619184" cy="4576253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69900" indent="-457200">
              <a:lnSpc>
                <a:spcPct val="150000"/>
              </a:lnSpc>
              <a:spcBef>
                <a:spcPts val="105"/>
              </a:spcBef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>КОМПЬЮТЕРНАЯ БЕЗГРАМОТНОСТЬ</a:t>
            </a:r>
          </a:p>
          <a:p>
            <a:pPr marL="469900" indent="-457200">
              <a:lnSpc>
                <a:spcPct val="150000"/>
              </a:lnSpc>
              <a:spcBef>
                <a:spcPts val="105"/>
              </a:spcBef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>ЗЛОУМЫШЛЕННИКИ</a:t>
            </a:r>
          </a:p>
          <a:p>
            <a:pPr marL="469900" indent="-457200">
              <a:lnSpc>
                <a:spcPct val="150000"/>
              </a:lnSpc>
              <a:spcBef>
                <a:spcPts val="105"/>
              </a:spcBef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>ДЕТСКАЯ БЕЗОТВЕТСТВЕННОСТЬ</a:t>
            </a:r>
          </a:p>
          <a:p>
            <a:pPr marL="469900" indent="-457200">
              <a:lnSpc>
                <a:spcPct val="150000"/>
              </a:lnSpc>
              <a:spcBef>
                <a:spcPts val="105"/>
              </a:spcBef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>ПЕДАГОГИЧЕСКАЯ НЕКОМПЕТЕНТНОСТЬ</a:t>
            </a:r>
          </a:p>
        </p:txBody>
      </p:sp>
      <p:sp>
        <p:nvSpPr>
          <p:cNvPr id="3" name="Выгнутая вниз стрелка 2"/>
          <p:cNvSpPr/>
          <p:nvPr/>
        </p:nvSpPr>
        <p:spPr>
          <a:xfrm rot="21290845">
            <a:off x="4075625" y="5241515"/>
            <a:ext cx="3757076" cy="1100007"/>
          </a:xfrm>
          <a:prstGeom prst="curvedUpArrow">
            <a:avLst>
              <a:gd name="adj1" fmla="val 25000"/>
              <a:gd name="adj2" fmla="val 50000"/>
              <a:gd name="adj3" fmla="val 3726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2447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47982" y="4553893"/>
            <a:ext cx="5274220" cy="219999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6000" b="1" dirty="0">
                <a:solidFill>
                  <a:srgbClr val="FF0000"/>
                </a:solidFill>
                <a:latin typeface="Arial Black" panose="020B0A04020102020204" pitchFamily="34" charset="0"/>
              </a:rPr>
              <a:t>УГРОЗЫ</a:t>
            </a:r>
          </a:p>
          <a:p>
            <a:pPr marL="0" indent="0" algn="ctr">
              <a:buNone/>
            </a:pPr>
            <a:endParaRPr lang="ru-RU" sz="6000" dirty="0"/>
          </a:p>
        </p:txBody>
      </p:sp>
      <p:sp>
        <p:nvSpPr>
          <p:cNvPr id="4" name="object 2"/>
          <p:cNvSpPr txBox="1">
            <a:spLocks noGrp="1"/>
          </p:cNvSpPr>
          <p:nvPr>
            <p:ph type="ctrTitle"/>
          </p:nvPr>
        </p:nvSpPr>
        <p:spPr>
          <a:xfrm>
            <a:off x="6286123" y="241018"/>
            <a:ext cx="5619184" cy="5091779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50000"/>
              </a:lnSpc>
              <a:spcBef>
                <a:spcPts val="105"/>
              </a:spcBef>
            </a:pPr>
            <a: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  <a:t>- РАСПРОСТРАНЕНИЕ ЭКСТРЕМИСТСКИХ МАТЕРИАЛОВ</a:t>
            </a:r>
            <a:b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  <a:t>- ПРОПАГАНДА И НЕЗАКОННАЯ РЕКЛАМА НАРКОТИЧЕСКИХ И ПАВ</a:t>
            </a:r>
            <a:b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  <a:t>- КЛЕВЕТА</a:t>
            </a:r>
            <a:b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  <a:t>- МОШЕННИЧЕСТВО РАЗЛИЧНОГО ВИДА</a:t>
            </a:r>
            <a:b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  <a:t>- ХИЩЕНИЯ</a:t>
            </a:r>
            <a:b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  <a:t>- НАРУШЕНИЯ АВТОРСКИХ ПРАВ</a:t>
            </a:r>
            <a:b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  <a:t>- РАСПРОСТРАНЕНИЕ ПОРНОГРАФИИ И ПИДАФИЛИИ</a:t>
            </a:r>
          </a:p>
        </p:txBody>
      </p:sp>
      <p:sp>
        <p:nvSpPr>
          <p:cNvPr id="3" name="Выгнутая вниз стрелка 2"/>
          <p:cNvSpPr/>
          <p:nvPr/>
        </p:nvSpPr>
        <p:spPr>
          <a:xfrm rot="21290845">
            <a:off x="3894556" y="5499283"/>
            <a:ext cx="3757076" cy="1100007"/>
          </a:xfrm>
          <a:prstGeom prst="curvedUpArrow">
            <a:avLst>
              <a:gd name="adj1" fmla="val 25000"/>
              <a:gd name="adj2" fmla="val 50000"/>
              <a:gd name="adj3" fmla="val 3726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1688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>
          <a:xfrm>
            <a:off x="347982" y="4553893"/>
            <a:ext cx="5274220" cy="219999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000" b="1" dirty="0">
                <a:solidFill>
                  <a:srgbClr val="FF0000"/>
                </a:solidFill>
                <a:latin typeface="Arial Black" panose="020B0A04020102020204" pitchFamily="34" charset="0"/>
              </a:rPr>
              <a:t>МЕРЫ ПРОФИЛАКТИКИ</a:t>
            </a:r>
          </a:p>
          <a:p>
            <a:pPr marL="0" indent="0" algn="ctr">
              <a:buNone/>
            </a:pPr>
            <a:endParaRPr lang="ru-RU" sz="6000" dirty="0"/>
          </a:p>
        </p:txBody>
      </p:sp>
      <p:sp>
        <p:nvSpPr>
          <p:cNvPr id="4" name="object 2"/>
          <p:cNvSpPr txBox="1">
            <a:spLocks noGrp="1"/>
          </p:cNvSpPr>
          <p:nvPr>
            <p:ph type="ctrTitle"/>
          </p:nvPr>
        </p:nvSpPr>
        <p:spPr>
          <a:xfrm>
            <a:off x="5758004" y="209365"/>
            <a:ext cx="6138250" cy="5553443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50000"/>
              </a:lnSpc>
              <a:spcBef>
                <a:spcPts val="105"/>
              </a:spcBef>
            </a:pPr>
            <a: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  <a:t>- ПРОВЕДЕНИЕ КЛАССНЫХ ЧАСОВ И ТЕМАТИЧЕСКИХ БЕСЕД С ОБУЧАЮЩИМИСЯ</a:t>
            </a:r>
            <a:b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  <a:t>- ПРОВЕДЕНИЕ ОБУЧЕНИЯ ПО КОМПЬЮТЕРНОЙ БЕЗОПАСОСТИ С ДЕТЬМИ И РОДИТЕЛЯМИ</a:t>
            </a:r>
            <a:b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  <a:t>- РАССЫЛКА ПОЛЕЗНОЙ ИНФОРМАЦИИ И НАПОМИНАНИЙ ПО РАБОТЕ В СЕТИ ИНТЕРНЕТ</a:t>
            </a:r>
            <a:b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  <a:t>- ПОВЫШЕНИЕ СОБСТВЕННОЙ КОМПЕТЕНТНОСТИ И КОМПЬЮТЕРНОЙ ГРАМОТНОСТИ </a:t>
            </a:r>
            <a:endParaRPr lang="ru-RU" sz="2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Выгнутая вниз стрелка 2"/>
          <p:cNvSpPr/>
          <p:nvPr/>
        </p:nvSpPr>
        <p:spPr>
          <a:xfrm rot="21290845">
            <a:off x="4745580" y="5591507"/>
            <a:ext cx="3757076" cy="1100007"/>
          </a:xfrm>
          <a:prstGeom prst="curvedUpArrow">
            <a:avLst>
              <a:gd name="adj1" fmla="val 25000"/>
              <a:gd name="adj2" fmla="val 50000"/>
              <a:gd name="adj3" fmla="val 3726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3673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://www.school385.ru/upload/image/bezopasnost_v_internete_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95549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www.school385.ru/upload/image/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32581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6242" t="8504" r="9450" b="4176"/>
          <a:stretch/>
        </p:blipFill>
        <p:spPr>
          <a:xfrm>
            <a:off x="0" y="5878"/>
            <a:ext cx="12192000" cy="685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7044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2163</TotalTime>
  <Words>1163</Words>
  <Application>Microsoft Office PowerPoint</Application>
  <PresentationFormat>Широкоэкранный</PresentationFormat>
  <Paragraphs>108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32</vt:i4>
      </vt:variant>
    </vt:vector>
  </HeadingPairs>
  <TitlesOfParts>
    <vt:vector size="44" baseType="lpstr">
      <vt:lpstr>Arial</vt:lpstr>
      <vt:lpstr>Arial Black</vt:lpstr>
      <vt:lpstr>Calibri</vt:lpstr>
      <vt:lpstr>Calibri Light</vt:lpstr>
      <vt:lpstr>Cambria</vt:lpstr>
      <vt:lpstr>Rockwell</vt:lpstr>
      <vt:lpstr>Rockwell Condensed</vt:lpstr>
      <vt:lpstr>Tahoma</vt:lpstr>
      <vt:lpstr>Times New Roman</vt:lpstr>
      <vt:lpstr>Wingdings</vt:lpstr>
      <vt:lpstr>Дерево</vt:lpstr>
      <vt:lpstr>Тема Office</vt:lpstr>
      <vt:lpstr>Родительское собрание «Особенности дистанционного обучения и совместный план образовательной деятельности»</vt:lpstr>
      <vt:lpstr>Ключевые проблемы</vt:lpstr>
      <vt:lpstr>Скорость интернета</vt:lpstr>
      <vt:lpstr>Подключение к уроку</vt:lpstr>
      <vt:lpstr>Техническая поддержка журнала</vt:lpstr>
      <vt:lpstr>Удаленный контроль компьютера – это просто!</vt:lpstr>
      <vt:lpstr>Главная цель – присутствие и работа всех на уроках!</vt:lpstr>
      <vt:lpstr>КАК отправить задание?</vt:lpstr>
      <vt:lpstr>Пишем учителю биологии</vt:lpstr>
      <vt:lpstr>Важно чистить компьютер от «системного мусора»</vt:lpstr>
      <vt:lpstr>2. Дистанционное обучение:   что о нём говорит  Закон?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Безопасность и риски во время работы в дистанционном формате</vt:lpstr>
      <vt:lpstr>Презентация PowerPoint</vt:lpstr>
      <vt:lpstr>КОМПЬЮТЕРНАЯ БЕЗГРАМОТНОСТЬ ЗЛОУМЫШЛЕННИКИ ДЕТСКАЯ БЕЗОТВЕТСТВЕННОСТЬ ПЕДАГОГИЧЕСКАЯ НЕКОМПЕТЕНТНОСТЬ</vt:lpstr>
      <vt:lpstr>- РАСПРОСТРАНЕНИЕ ЭКСТРЕМИСТСКИХ МАТЕРИАЛОВ - ПРОПАГАНДА И НЕЗАКОННАЯ РЕКЛАМА НАРКОТИЧЕСКИХ И ПАВ - КЛЕВЕТА - МОШЕННИЧЕСТВО РАЗЛИЧНОГО ВИДА - ХИЩЕНИЯ - НАРУШЕНИЯ АВТОРСКИХ ПРАВ - РАСПРОСТРАНЕНИЕ ПОРНОГРАФИИ И ПИДАФИЛИИ</vt:lpstr>
      <vt:lpstr>- ПРОВЕДЕНИЕ КЛАССНЫХ ЧАСОВ И ТЕМАТИЧЕСКИХ БЕСЕД С ОБУЧАЮЩИМИСЯ - ПРОВЕДЕНИЕ ОБУЧЕНИЯ ПО КОМПЬЮТЕРНОЙ БЕЗОПАСОСТИ С ДЕТЬМИ И РОДИТЕЛЯМИ - РАССЫЛКА ПОЛЕЗНОЙ ИНФОРМАЦИИ И НАПОМИНАНИЙ ПО РАБОТЕ В СЕТИ ИНТЕРНЕТ - ПОВЫШЕНИЕ СОБСТВЕННОЙ КОМПЕТЕНТНОСТИ И КОМПЬЮТЕРНОЙ ГРАМОТНОСТИ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 Дистанционное обучение:   что о нём говорит  Закон?</dc:title>
  <dc:creator>Огородникова Наталья Владимировна</dc:creator>
  <cp:lastModifiedBy>Арсений Свидерский</cp:lastModifiedBy>
  <cp:revision>34</cp:revision>
  <dcterms:created xsi:type="dcterms:W3CDTF">2020-11-10T10:46:11Z</dcterms:created>
  <dcterms:modified xsi:type="dcterms:W3CDTF">2020-12-02T16:50:23Z</dcterms:modified>
</cp:coreProperties>
</file>